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86" r:id="rId5"/>
    <p:sldId id="275" r:id="rId6"/>
    <p:sldId id="293" r:id="rId7"/>
    <p:sldId id="294" r:id="rId8"/>
    <p:sldId id="287" r:id="rId9"/>
    <p:sldId id="289" r:id="rId10"/>
    <p:sldId id="290" r:id="rId11"/>
    <p:sldId id="291" r:id="rId12"/>
    <p:sldId id="295" r:id="rId13"/>
    <p:sldId id="292" r:id="rId14"/>
    <p:sldId id="276" r:id="rId15"/>
    <p:sldId id="277" r:id="rId16"/>
    <p:sldId id="278" r:id="rId17"/>
    <p:sldId id="279" r:id="rId18"/>
    <p:sldId id="280" r:id="rId19"/>
    <p:sldId id="296" r:id="rId20"/>
    <p:sldId id="297" r:id="rId21"/>
    <p:sldId id="298" r:id="rId22"/>
    <p:sldId id="299" r:id="rId23"/>
    <p:sldId id="300" r:id="rId24"/>
    <p:sldId id="305" r:id="rId25"/>
    <p:sldId id="301" r:id="rId26"/>
    <p:sldId id="302" r:id="rId27"/>
    <p:sldId id="303" r:id="rId28"/>
    <p:sldId id="304" r:id="rId29"/>
    <p:sldId id="288" r:id="rId30"/>
    <p:sldId id="306" r:id="rId31"/>
    <p:sldId id="307" r:id="rId32"/>
    <p:sldId id="308" r:id="rId33"/>
    <p:sldId id="281" r:id="rId34"/>
    <p:sldId id="282" r:id="rId35"/>
    <p:sldId id="283" r:id="rId36"/>
    <p:sldId id="309" r:id="rId37"/>
    <p:sldId id="310" r:id="rId38"/>
    <p:sldId id="311" r:id="rId39"/>
    <p:sldId id="312" r:id="rId40"/>
    <p:sldId id="313" r:id="rId41"/>
    <p:sldId id="314" r:id="rId42"/>
    <p:sldId id="315" r:id="rId43"/>
    <p:sldId id="316" r:id="rId44"/>
    <p:sldId id="317" r:id="rId45"/>
    <p:sldId id="318" r:id="rId46"/>
    <p:sldId id="319" r:id="rId47"/>
    <p:sldId id="320" r:id="rId48"/>
    <p:sldId id="321" r:id="rId49"/>
    <p:sldId id="322" r:id="rId50"/>
    <p:sldId id="323" r:id="rId51"/>
    <p:sldId id="324" r:id="rId52"/>
    <p:sldId id="325" r:id="rId53"/>
    <p:sldId id="326" r:id="rId54"/>
    <p:sldId id="338" r:id="rId55"/>
    <p:sldId id="327" r:id="rId56"/>
    <p:sldId id="328" r:id="rId57"/>
    <p:sldId id="329" r:id="rId58"/>
    <p:sldId id="330" r:id="rId59"/>
    <p:sldId id="331" r:id="rId60"/>
    <p:sldId id="332" r:id="rId61"/>
    <p:sldId id="333" r:id="rId62"/>
    <p:sldId id="334" r:id="rId63"/>
    <p:sldId id="335" r:id="rId64"/>
    <p:sldId id="336" r:id="rId65"/>
    <p:sldId id="337" r:id="rId66"/>
    <p:sldId id="339" r:id="rId67"/>
    <p:sldId id="340" r:id="rId68"/>
    <p:sldId id="341" r:id="rId69"/>
    <p:sldId id="342" r:id="rId70"/>
    <p:sldId id="343" r:id="rId71"/>
    <p:sldId id="344" r:id="rId72"/>
    <p:sldId id="345" r:id="rId73"/>
    <p:sldId id="346" r:id="rId74"/>
    <p:sldId id="347" r:id="rId75"/>
    <p:sldId id="348" r:id="rId76"/>
    <p:sldId id="349" r:id="rId77"/>
    <p:sldId id="350" r:id="rId78"/>
    <p:sldId id="351" r:id="rId79"/>
    <p:sldId id="352" r:id="rId80"/>
    <p:sldId id="353" r:id="rId81"/>
    <p:sldId id="354" r:id="rId82"/>
    <p:sldId id="355" r:id="rId83"/>
    <p:sldId id="356" r:id="rId84"/>
    <p:sldId id="379" r:id="rId85"/>
    <p:sldId id="357" r:id="rId86"/>
    <p:sldId id="358" r:id="rId87"/>
    <p:sldId id="359" r:id="rId88"/>
    <p:sldId id="360" r:id="rId89"/>
    <p:sldId id="361" r:id="rId90"/>
    <p:sldId id="362" r:id="rId91"/>
    <p:sldId id="363" r:id="rId92"/>
    <p:sldId id="364" r:id="rId93"/>
    <p:sldId id="365" r:id="rId94"/>
    <p:sldId id="366" r:id="rId95"/>
    <p:sldId id="367" r:id="rId96"/>
    <p:sldId id="368" r:id="rId97"/>
    <p:sldId id="369" r:id="rId98"/>
    <p:sldId id="370" r:id="rId99"/>
    <p:sldId id="371" r:id="rId100"/>
    <p:sldId id="376" r:id="rId101"/>
    <p:sldId id="372" r:id="rId102"/>
    <p:sldId id="377" r:id="rId103"/>
    <p:sldId id="378" r:id="rId104"/>
    <p:sldId id="373" r:id="rId105"/>
    <p:sldId id="374" r:id="rId106"/>
    <p:sldId id="375" r:id="rId107"/>
    <p:sldId id="380" r:id="rId108"/>
    <p:sldId id="381" r:id="rId109"/>
    <p:sldId id="382" r:id="rId110"/>
    <p:sldId id="383" r:id="rId111"/>
    <p:sldId id="384" r:id="rId112"/>
    <p:sldId id="389" r:id="rId113"/>
    <p:sldId id="385" r:id="rId114"/>
    <p:sldId id="386" r:id="rId115"/>
    <p:sldId id="387" r:id="rId116"/>
    <p:sldId id="388"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1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viewProps" Target="view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51BF3B-0CE2-4B64-8C65-9AC012E6F9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4594CDE0-88EE-44BC-B8C6-AE6E056947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0042915A-FE83-491E-9E02-07D1AD4799FC}"/>
              </a:ext>
            </a:extLst>
          </p:cNvPr>
          <p:cNvSpPr>
            <a:spLocks noGrp="1"/>
          </p:cNvSpPr>
          <p:nvPr>
            <p:ph type="dt" sz="half" idx="10"/>
          </p:nvPr>
        </p:nvSpPr>
        <p:spPr/>
        <p:txBody>
          <a:bodyPr/>
          <a:lstStyle/>
          <a:p>
            <a:fld id="{4F60C353-4725-46B4-AB38-8B2FA8AAFAEC}" type="datetimeFigureOut">
              <a:rPr lang="en-US" smtClean="0"/>
              <a:t>8/26/2022</a:t>
            </a:fld>
            <a:endParaRPr lang="en-US"/>
          </a:p>
        </p:txBody>
      </p:sp>
      <p:sp>
        <p:nvSpPr>
          <p:cNvPr id="5" name="Footer Placeholder 4">
            <a:extLst>
              <a:ext uri="{FF2B5EF4-FFF2-40B4-BE49-F238E27FC236}">
                <a16:creationId xmlns:a16="http://schemas.microsoft.com/office/drawing/2014/main" xmlns="" id="{CD7F6AEA-540B-4DDD-86EC-E4EA64AFC1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2D41729-8542-492D-AAFD-B33AABC99ABF}"/>
              </a:ext>
            </a:extLst>
          </p:cNvPr>
          <p:cNvSpPr>
            <a:spLocks noGrp="1"/>
          </p:cNvSpPr>
          <p:nvPr>
            <p:ph type="sldNum" sz="quarter" idx="12"/>
          </p:nvPr>
        </p:nvSpPr>
        <p:spPr/>
        <p:txBody>
          <a:bodyPr/>
          <a:lstStyle/>
          <a:p>
            <a:fld id="{DBDA35CB-CB19-488A-BC19-AA16CFD72C18}" type="slidenum">
              <a:rPr lang="en-US" smtClean="0"/>
              <a:t>‹#›</a:t>
            </a:fld>
            <a:endParaRPr lang="en-US"/>
          </a:p>
        </p:txBody>
      </p:sp>
    </p:spTree>
    <p:extLst>
      <p:ext uri="{BB962C8B-B14F-4D97-AF65-F5344CB8AC3E}">
        <p14:creationId xmlns:p14="http://schemas.microsoft.com/office/powerpoint/2010/main" val="3075028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699397-15D3-4112-90A1-9A50FCC990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1F083FE0-EEA3-421F-B8C6-F745AA058C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A4E31C-43C5-4A51-9397-EE67A0D8E47E}"/>
              </a:ext>
            </a:extLst>
          </p:cNvPr>
          <p:cNvSpPr>
            <a:spLocks noGrp="1"/>
          </p:cNvSpPr>
          <p:nvPr>
            <p:ph type="dt" sz="half" idx="10"/>
          </p:nvPr>
        </p:nvSpPr>
        <p:spPr/>
        <p:txBody>
          <a:bodyPr/>
          <a:lstStyle/>
          <a:p>
            <a:fld id="{4F60C353-4725-46B4-AB38-8B2FA8AAFAEC}" type="datetimeFigureOut">
              <a:rPr lang="en-US" smtClean="0"/>
              <a:t>8/26/2022</a:t>
            </a:fld>
            <a:endParaRPr lang="en-US"/>
          </a:p>
        </p:txBody>
      </p:sp>
      <p:sp>
        <p:nvSpPr>
          <p:cNvPr id="5" name="Footer Placeholder 4">
            <a:extLst>
              <a:ext uri="{FF2B5EF4-FFF2-40B4-BE49-F238E27FC236}">
                <a16:creationId xmlns:a16="http://schemas.microsoft.com/office/drawing/2014/main" xmlns="" id="{BBA016BC-CB4D-4498-B1BB-A862A1E90D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775981B-5967-4080-9037-5B1A8AAA019C}"/>
              </a:ext>
            </a:extLst>
          </p:cNvPr>
          <p:cNvSpPr>
            <a:spLocks noGrp="1"/>
          </p:cNvSpPr>
          <p:nvPr>
            <p:ph type="sldNum" sz="quarter" idx="12"/>
          </p:nvPr>
        </p:nvSpPr>
        <p:spPr/>
        <p:txBody>
          <a:bodyPr/>
          <a:lstStyle/>
          <a:p>
            <a:fld id="{DBDA35CB-CB19-488A-BC19-AA16CFD72C18}" type="slidenum">
              <a:rPr lang="en-US" smtClean="0"/>
              <a:t>‹#›</a:t>
            </a:fld>
            <a:endParaRPr lang="en-US"/>
          </a:p>
        </p:txBody>
      </p:sp>
    </p:spTree>
    <p:extLst>
      <p:ext uri="{BB962C8B-B14F-4D97-AF65-F5344CB8AC3E}">
        <p14:creationId xmlns:p14="http://schemas.microsoft.com/office/powerpoint/2010/main" val="1748380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375B1B6-D6B0-4AF4-B811-2B446D8019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5DE76B90-C315-4E68-8F05-A25CF373FF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0CC3ED9-F727-4008-85C7-155C76F8B3A6}"/>
              </a:ext>
            </a:extLst>
          </p:cNvPr>
          <p:cNvSpPr>
            <a:spLocks noGrp="1"/>
          </p:cNvSpPr>
          <p:nvPr>
            <p:ph type="dt" sz="half" idx="10"/>
          </p:nvPr>
        </p:nvSpPr>
        <p:spPr/>
        <p:txBody>
          <a:bodyPr/>
          <a:lstStyle/>
          <a:p>
            <a:fld id="{4F60C353-4725-46B4-AB38-8B2FA8AAFAEC}" type="datetimeFigureOut">
              <a:rPr lang="en-US" smtClean="0"/>
              <a:t>8/26/2022</a:t>
            </a:fld>
            <a:endParaRPr lang="en-US"/>
          </a:p>
        </p:txBody>
      </p:sp>
      <p:sp>
        <p:nvSpPr>
          <p:cNvPr id="5" name="Footer Placeholder 4">
            <a:extLst>
              <a:ext uri="{FF2B5EF4-FFF2-40B4-BE49-F238E27FC236}">
                <a16:creationId xmlns:a16="http://schemas.microsoft.com/office/drawing/2014/main" xmlns="" id="{890939A0-8FD0-4931-B029-49001F0508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2F994F7-5909-45B5-B2B5-91166468DA83}"/>
              </a:ext>
            </a:extLst>
          </p:cNvPr>
          <p:cNvSpPr>
            <a:spLocks noGrp="1"/>
          </p:cNvSpPr>
          <p:nvPr>
            <p:ph type="sldNum" sz="quarter" idx="12"/>
          </p:nvPr>
        </p:nvSpPr>
        <p:spPr/>
        <p:txBody>
          <a:bodyPr/>
          <a:lstStyle/>
          <a:p>
            <a:fld id="{DBDA35CB-CB19-488A-BC19-AA16CFD72C18}" type="slidenum">
              <a:rPr lang="en-US" smtClean="0"/>
              <a:t>‹#›</a:t>
            </a:fld>
            <a:endParaRPr lang="en-US"/>
          </a:p>
        </p:txBody>
      </p:sp>
    </p:spTree>
    <p:extLst>
      <p:ext uri="{BB962C8B-B14F-4D97-AF65-F5344CB8AC3E}">
        <p14:creationId xmlns:p14="http://schemas.microsoft.com/office/powerpoint/2010/main" val="1683201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8BEE50-185D-459C-8A55-5C2FB25DEA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AAE6C0B4-0AE6-4FB4-88ED-1258F5E2F0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B45E0D7-5238-4D4B-ADD7-C807EF84ACD8}"/>
              </a:ext>
            </a:extLst>
          </p:cNvPr>
          <p:cNvSpPr>
            <a:spLocks noGrp="1"/>
          </p:cNvSpPr>
          <p:nvPr>
            <p:ph type="dt" sz="half" idx="10"/>
          </p:nvPr>
        </p:nvSpPr>
        <p:spPr/>
        <p:txBody>
          <a:bodyPr/>
          <a:lstStyle/>
          <a:p>
            <a:fld id="{4F60C353-4725-46B4-AB38-8B2FA8AAFAEC}" type="datetimeFigureOut">
              <a:rPr lang="en-US" smtClean="0"/>
              <a:t>8/26/2022</a:t>
            </a:fld>
            <a:endParaRPr lang="en-US"/>
          </a:p>
        </p:txBody>
      </p:sp>
      <p:sp>
        <p:nvSpPr>
          <p:cNvPr id="5" name="Footer Placeholder 4">
            <a:extLst>
              <a:ext uri="{FF2B5EF4-FFF2-40B4-BE49-F238E27FC236}">
                <a16:creationId xmlns:a16="http://schemas.microsoft.com/office/drawing/2014/main" xmlns="" id="{DA7073B3-A332-448D-8523-6A838302CE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05BE598-EC36-4874-B75E-5BBA009B16CD}"/>
              </a:ext>
            </a:extLst>
          </p:cNvPr>
          <p:cNvSpPr>
            <a:spLocks noGrp="1"/>
          </p:cNvSpPr>
          <p:nvPr>
            <p:ph type="sldNum" sz="quarter" idx="12"/>
          </p:nvPr>
        </p:nvSpPr>
        <p:spPr/>
        <p:txBody>
          <a:bodyPr/>
          <a:lstStyle/>
          <a:p>
            <a:fld id="{DBDA35CB-CB19-488A-BC19-AA16CFD72C18}" type="slidenum">
              <a:rPr lang="en-US" smtClean="0"/>
              <a:t>‹#›</a:t>
            </a:fld>
            <a:endParaRPr lang="en-US"/>
          </a:p>
        </p:txBody>
      </p:sp>
    </p:spTree>
    <p:extLst>
      <p:ext uri="{BB962C8B-B14F-4D97-AF65-F5344CB8AC3E}">
        <p14:creationId xmlns:p14="http://schemas.microsoft.com/office/powerpoint/2010/main" val="479688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C6F212-FE8E-47FB-AABE-5B4EE3C5D3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784301E9-4AB1-4104-93F4-FA3014CB7A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80C3210-8E41-46D8-B87E-ADD391EAB143}"/>
              </a:ext>
            </a:extLst>
          </p:cNvPr>
          <p:cNvSpPr>
            <a:spLocks noGrp="1"/>
          </p:cNvSpPr>
          <p:nvPr>
            <p:ph type="dt" sz="half" idx="10"/>
          </p:nvPr>
        </p:nvSpPr>
        <p:spPr/>
        <p:txBody>
          <a:bodyPr/>
          <a:lstStyle/>
          <a:p>
            <a:fld id="{4F60C353-4725-46B4-AB38-8B2FA8AAFAEC}" type="datetimeFigureOut">
              <a:rPr lang="en-US" smtClean="0"/>
              <a:t>8/26/2022</a:t>
            </a:fld>
            <a:endParaRPr lang="en-US"/>
          </a:p>
        </p:txBody>
      </p:sp>
      <p:sp>
        <p:nvSpPr>
          <p:cNvPr id="5" name="Footer Placeholder 4">
            <a:extLst>
              <a:ext uri="{FF2B5EF4-FFF2-40B4-BE49-F238E27FC236}">
                <a16:creationId xmlns:a16="http://schemas.microsoft.com/office/drawing/2014/main" xmlns="" id="{27C71894-EDB9-4291-B3FE-31AAE99C2D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6628CEC-6D1A-4FE9-8ED5-1CC744A8AB2A}"/>
              </a:ext>
            </a:extLst>
          </p:cNvPr>
          <p:cNvSpPr>
            <a:spLocks noGrp="1"/>
          </p:cNvSpPr>
          <p:nvPr>
            <p:ph type="sldNum" sz="quarter" idx="12"/>
          </p:nvPr>
        </p:nvSpPr>
        <p:spPr/>
        <p:txBody>
          <a:bodyPr/>
          <a:lstStyle/>
          <a:p>
            <a:fld id="{DBDA35CB-CB19-488A-BC19-AA16CFD72C18}" type="slidenum">
              <a:rPr lang="en-US" smtClean="0"/>
              <a:t>‹#›</a:t>
            </a:fld>
            <a:endParaRPr lang="en-US"/>
          </a:p>
        </p:txBody>
      </p:sp>
    </p:spTree>
    <p:extLst>
      <p:ext uri="{BB962C8B-B14F-4D97-AF65-F5344CB8AC3E}">
        <p14:creationId xmlns:p14="http://schemas.microsoft.com/office/powerpoint/2010/main" val="233028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BC5B03-97DF-4377-8EC2-4FB2BC112A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9450000-93CC-4B3A-98FF-95DC6C99FC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F92DC9A2-AE8E-4DDE-8FC6-52DECB207D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16C8F165-6FAB-43E8-B7C4-D8A528547C8A}"/>
              </a:ext>
            </a:extLst>
          </p:cNvPr>
          <p:cNvSpPr>
            <a:spLocks noGrp="1"/>
          </p:cNvSpPr>
          <p:nvPr>
            <p:ph type="dt" sz="half" idx="10"/>
          </p:nvPr>
        </p:nvSpPr>
        <p:spPr/>
        <p:txBody>
          <a:bodyPr/>
          <a:lstStyle/>
          <a:p>
            <a:fld id="{4F60C353-4725-46B4-AB38-8B2FA8AAFAEC}" type="datetimeFigureOut">
              <a:rPr lang="en-US" smtClean="0"/>
              <a:t>8/26/2022</a:t>
            </a:fld>
            <a:endParaRPr lang="en-US"/>
          </a:p>
        </p:txBody>
      </p:sp>
      <p:sp>
        <p:nvSpPr>
          <p:cNvPr id="6" name="Footer Placeholder 5">
            <a:extLst>
              <a:ext uri="{FF2B5EF4-FFF2-40B4-BE49-F238E27FC236}">
                <a16:creationId xmlns:a16="http://schemas.microsoft.com/office/drawing/2014/main" xmlns="" id="{8D3CF575-9421-47F1-9E98-4E88031292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1776A26-D66D-4417-9508-334106356757}"/>
              </a:ext>
            </a:extLst>
          </p:cNvPr>
          <p:cNvSpPr>
            <a:spLocks noGrp="1"/>
          </p:cNvSpPr>
          <p:nvPr>
            <p:ph type="sldNum" sz="quarter" idx="12"/>
          </p:nvPr>
        </p:nvSpPr>
        <p:spPr/>
        <p:txBody>
          <a:bodyPr/>
          <a:lstStyle/>
          <a:p>
            <a:fld id="{DBDA35CB-CB19-488A-BC19-AA16CFD72C18}" type="slidenum">
              <a:rPr lang="en-US" smtClean="0"/>
              <a:t>‹#›</a:t>
            </a:fld>
            <a:endParaRPr lang="en-US"/>
          </a:p>
        </p:txBody>
      </p:sp>
    </p:spTree>
    <p:extLst>
      <p:ext uri="{BB962C8B-B14F-4D97-AF65-F5344CB8AC3E}">
        <p14:creationId xmlns:p14="http://schemas.microsoft.com/office/powerpoint/2010/main" val="1322649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452BBE-3E41-47D1-913C-54B1DB1C9D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A5745F93-BA5E-40F0-8BC1-0731DDF6C6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ECB5735E-7B21-445E-9762-A4AC1FB921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192304F2-7EE7-49EB-BBA9-334539CF83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D8017938-084F-4E47-ABA8-6AC2A43091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1B88CA08-4845-4F1D-B229-DD8025B8636D}"/>
              </a:ext>
            </a:extLst>
          </p:cNvPr>
          <p:cNvSpPr>
            <a:spLocks noGrp="1"/>
          </p:cNvSpPr>
          <p:nvPr>
            <p:ph type="dt" sz="half" idx="10"/>
          </p:nvPr>
        </p:nvSpPr>
        <p:spPr/>
        <p:txBody>
          <a:bodyPr/>
          <a:lstStyle/>
          <a:p>
            <a:fld id="{4F60C353-4725-46B4-AB38-8B2FA8AAFAEC}" type="datetimeFigureOut">
              <a:rPr lang="en-US" smtClean="0"/>
              <a:t>8/26/2022</a:t>
            </a:fld>
            <a:endParaRPr lang="en-US"/>
          </a:p>
        </p:txBody>
      </p:sp>
      <p:sp>
        <p:nvSpPr>
          <p:cNvPr id="8" name="Footer Placeholder 7">
            <a:extLst>
              <a:ext uri="{FF2B5EF4-FFF2-40B4-BE49-F238E27FC236}">
                <a16:creationId xmlns:a16="http://schemas.microsoft.com/office/drawing/2014/main" xmlns="" id="{E5C88BAC-4DDF-4BE6-8225-0B10D7A6AF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E361019F-B7F9-4A4F-ADEF-18C0AFFFC1A3}"/>
              </a:ext>
            </a:extLst>
          </p:cNvPr>
          <p:cNvSpPr>
            <a:spLocks noGrp="1"/>
          </p:cNvSpPr>
          <p:nvPr>
            <p:ph type="sldNum" sz="quarter" idx="12"/>
          </p:nvPr>
        </p:nvSpPr>
        <p:spPr/>
        <p:txBody>
          <a:bodyPr/>
          <a:lstStyle/>
          <a:p>
            <a:fld id="{DBDA35CB-CB19-488A-BC19-AA16CFD72C18}" type="slidenum">
              <a:rPr lang="en-US" smtClean="0"/>
              <a:t>‹#›</a:t>
            </a:fld>
            <a:endParaRPr lang="en-US"/>
          </a:p>
        </p:txBody>
      </p:sp>
    </p:spTree>
    <p:extLst>
      <p:ext uri="{BB962C8B-B14F-4D97-AF65-F5344CB8AC3E}">
        <p14:creationId xmlns:p14="http://schemas.microsoft.com/office/powerpoint/2010/main" val="3926003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97B85E-8A12-49BC-A322-533D7990F0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E66B430B-485D-40D2-BD51-E9868B58D01B}"/>
              </a:ext>
            </a:extLst>
          </p:cNvPr>
          <p:cNvSpPr>
            <a:spLocks noGrp="1"/>
          </p:cNvSpPr>
          <p:nvPr>
            <p:ph type="dt" sz="half" idx="10"/>
          </p:nvPr>
        </p:nvSpPr>
        <p:spPr/>
        <p:txBody>
          <a:bodyPr/>
          <a:lstStyle/>
          <a:p>
            <a:fld id="{4F60C353-4725-46B4-AB38-8B2FA8AAFAEC}" type="datetimeFigureOut">
              <a:rPr lang="en-US" smtClean="0"/>
              <a:t>8/26/2022</a:t>
            </a:fld>
            <a:endParaRPr lang="en-US"/>
          </a:p>
        </p:txBody>
      </p:sp>
      <p:sp>
        <p:nvSpPr>
          <p:cNvPr id="4" name="Footer Placeholder 3">
            <a:extLst>
              <a:ext uri="{FF2B5EF4-FFF2-40B4-BE49-F238E27FC236}">
                <a16:creationId xmlns:a16="http://schemas.microsoft.com/office/drawing/2014/main" xmlns="" id="{5F4B3F56-C080-4BEC-988D-62F8DB204A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B1FC7E5A-787A-4971-B093-265EA3178FF1}"/>
              </a:ext>
            </a:extLst>
          </p:cNvPr>
          <p:cNvSpPr>
            <a:spLocks noGrp="1"/>
          </p:cNvSpPr>
          <p:nvPr>
            <p:ph type="sldNum" sz="quarter" idx="12"/>
          </p:nvPr>
        </p:nvSpPr>
        <p:spPr/>
        <p:txBody>
          <a:bodyPr/>
          <a:lstStyle/>
          <a:p>
            <a:fld id="{DBDA35CB-CB19-488A-BC19-AA16CFD72C18}" type="slidenum">
              <a:rPr lang="en-US" smtClean="0"/>
              <a:t>‹#›</a:t>
            </a:fld>
            <a:endParaRPr lang="en-US"/>
          </a:p>
        </p:txBody>
      </p:sp>
    </p:spTree>
    <p:extLst>
      <p:ext uri="{BB962C8B-B14F-4D97-AF65-F5344CB8AC3E}">
        <p14:creationId xmlns:p14="http://schemas.microsoft.com/office/powerpoint/2010/main" val="1834246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061681B-0062-4C19-BD64-6CC6916D1C8F}"/>
              </a:ext>
            </a:extLst>
          </p:cNvPr>
          <p:cNvSpPr>
            <a:spLocks noGrp="1"/>
          </p:cNvSpPr>
          <p:nvPr>
            <p:ph type="dt" sz="half" idx="10"/>
          </p:nvPr>
        </p:nvSpPr>
        <p:spPr/>
        <p:txBody>
          <a:bodyPr/>
          <a:lstStyle/>
          <a:p>
            <a:fld id="{4F60C353-4725-46B4-AB38-8B2FA8AAFAEC}" type="datetimeFigureOut">
              <a:rPr lang="en-US" smtClean="0"/>
              <a:t>8/26/2022</a:t>
            </a:fld>
            <a:endParaRPr lang="en-US"/>
          </a:p>
        </p:txBody>
      </p:sp>
      <p:sp>
        <p:nvSpPr>
          <p:cNvPr id="3" name="Footer Placeholder 2">
            <a:extLst>
              <a:ext uri="{FF2B5EF4-FFF2-40B4-BE49-F238E27FC236}">
                <a16:creationId xmlns:a16="http://schemas.microsoft.com/office/drawing/2014/main" xmlns="" id="{FB0DA03E-9E4F-4817-AEE1-A7ACC31E8E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2E67A4C8-5129-4D84-A785-625F58434622}"/>
              </a:ext>
            </a:extLst>
          </p:cNvPr>
          <p:cNvSpPr>
            <a:spLocks noGrp="1"/>
          </p:cNvSpPr>
          <p:nvPr>
            <p:ph type="sldNum" sz="quarter" idx="12"/>
          </p:nvPr>
        </p:nvSpPr>
        <p:spPr/>
        <p:txBody>
          <a:bodyPr/>
          <a:lstStyle/>
          <a:p>
            <a:fld id="{DBDA35CB-CB19-488A-BC19-AA16CFD72C18}" type="slidenum">
              <a:rPr lang="en-US" smtClean="0"/>
              <a:t>‹#›</a:t>
            </a:fld>
            <a:endParaRPr lang="en-US"/>
          </a:p>
        </p:txBody>
      </p:sp>
    </p:spTree>
    <p:extLst>
      <p:ext uri="{BB962C8B-B14F-4D97-AF65-F5344CB8AC3E}">
        <p14:creationId xmlns:p14="http://schemas.microsoft.com/office/powerpoint/2010/main" val="4194929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0FEDC1-8A5B-4C65-B7C9-C5222F5C4D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45A30A7D-2B2C-40EC-BC42-4245420210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76506D17-F4BA-4E88-8BAA-85FFFFB2E5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B400946-A367-4C16-AB30-79F059C7974E}"/>
              </a:ext>
            </a:extLst>
          </p:cNvPr>
          <p:cNvSpPr>
            <a:spLocks noGrp="1"/>
          </p:cNvSpPr>
          <p:nvPr>
            <p:ph type="dt" sz="half" idx="10"/>
          </p:nvPr>
        </p:nvSpPr>
        <p:spPr/>
        <p:txBody>
          <a:bodyPr/>
          <a:lstStyle/>
          <a:p>
            <a:fld id="{4F60C353-4725-46B4-AB38-8B2FA8AAFAEC}" type="datetimeFigureOut">
              <a:rPr lang="en-US" smtClean="0"/>
              <a:t>8/26/2022</a:t>
            </a:fld>
            <a:endParaRPr lang="en-US"/>
          </a:p>
        </p:txBody>
      </p:sp>
      <p:sp>
        <p:nvSpPr>
          <p:cNvPr id="6" name="Footer Placeholder 5">
            <a:extLst>
              <a:ext uri="{FF2B5EF4-FFF2-40B4-BE49-F238E27FC236}">
                <a16:creationId xmlns:a16="http://schemas.microsoft.com/office/drawing/2014/main" xmlns="" id="{0AAAB2C8-9C2C-4129-B36F-5FEEBEBDB7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5D137AE-D755-4C0E-9657-BFA07959AB88}"/>
              </a:ext>
            </a:extLst>
          </p:cNvPr>
          <p:cNvSpPr>
            <a:spLocks noGrp="1"/>
          </p:cNvSpPr>
          <p:nvPr>
            <p:ph type="sldNum" sz="quarter" idx="12"/>
          </p:nvPr>
        </p:nvSpPr>
        <p:spPr/>
        <p:txBody>
          <a:bodyPr/>
          <a:lstStyle/>
          <a:p>
            <a:fld id="{DBDA35CB-CB19-488A-BC19-AA16CFD72C18}" type="slidenum">
              <a:rPr lang="en-US" smtClean="0"/>
              <a:t>‹#›</a:t>
            </a:fld>
            <a:endParaRPr lang="en-US"/>
          </a:p>
        </p:txBody>
      </p:sp>
    </p:spTree>
    <p:extLst>
      <p:ext uri="{BB962C8B-B14F-4D97-AF65-F5344CB8AC3E}">
        <p14:creationId xmlns:p14="http://schemas.microsoft.com/office/powerpoint/2010/main" val="3010206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102F97-BE7A-4EFF-82A8-1A82D2BEF0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9C4C74AB-1D3A-48FE-83C8-51C4CA7607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F84F9F06-9236-4F4C-9933-7785C05128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DCE2F75-350A-484A-8EEB-8DE80EF590E0}"/>
              </a:ext>
            </a:extLst>
          </p:cNvPr>
          <p:cNvSpPr>
            <a:spLocks noGrp="1"/>
          </p:cNvSpPr>
          <p:nvPr>
            <p:ph type="dt" sz="half" idx="10"/>
          </p:nvPr>
        </p:nvSpPr>
        <p:spPr/>
        <p:txBody>
          <a:bodyPr/>
          <a:lstStyle/>
          <a:p>
            <a:fld id="{4F60C353-4725-46B4-AB38-8B2FA8AAFAEC}" type="datetimeFigureOut">
              <a:rPr lang="en-US" smtClean="0"/>
              <a:t>8/26/2022</a:t>
            </a:fld>
            <a:endParaRPr lang="en-US"/>
          </a:p>
        </p:txBody>
      </p:sp>
      <p:sp>
        <p:nvSpPr>
          <p:cNvPr id="6" name="Footer Placeholder 5">
            <a:extLst>
              <a:ext uri="{FF2B5EF4-FFF2-40B4-BE49-F238E27FC236}">
                <a16:creationId xmlns:a16="http://schemas.microsoft.com/office/drawing/2014/main" xmlns="" id="{AD9433CC-F852-42AD-AF67-61CCB74EF7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79841D5-8875-4ABE-B95B-C1AE99EE6BB7}"/>
              </a:ext>
            </a:extLst>
          </p:cNvPr>
          <p:cNvSpPr>
            <a:spLocks noGrp="1"/>
          </p:cNvSpPr>
          <p:nvPr>
            <p:ph type="sldNum" sz="quarter" idx="12"/>
          </p:nvPr>
        </p:nvSpPr>
        <p:spPr/>
        <p:txBody>
          <a:bodyPr/>
          <a:lstStyle/>
          <a:p>
            <a:fld id="{DBDA35CB-CB19-488A-BC19-AA16CFD72C18}" type="slidenum">
              <a:rPr lang="en-US" smtClean="0"/>
              <a:t>‹#›</a:t>
            </a:fld>
            <a:endParaRPr lang="en-US"/>
          </a:p>
        </p:txBody>
      </p:sp>
    </p:spTree>
    <p:extLst>
      <p:ext uri="{BB962C8B-B14F-4D97-AF65-F5344CB8AC3E}">
        <p14:creationId xmlns:p14="http://schemas.microsoft.com/office/powerpoint/2010/main" val="3073742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EC871B27-8AF7-4CAE-806E-6824D3AEBE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ECFCC854-8438-4458-B20D-948FDCE382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26030FF-3CD8-4CB1-B45D-18E767C266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60C353-4725-46B4-AB38-8B2FA8AAFAEC}" type="datetimeFigureOut">
              <a:rPr lang="en-US" smtClean="0"/>
              <a:t>8/26/2022</a:t>
            </a:fld>
            <a:endParaRPr lang="en-US"/>
          </a:p>
        </p:txBody>
      </p:sp>
      <p:sp>
        <p:nvSpPr>
          <p:cNvPr id="5" name="Footer Placeholder 4">
            <a:extLst>
              <a:ext uri="{FF2B5EF4-FFF2-40B4-BE49-F238E27FC236}">
                <a16:creationId xmlns:a16="http://schemas.microsoft.com/office/drawing/2014/main" xmlns="" id="{4F764858-B69A-4F25-8907-6A85C350D4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6E613380-A026-4266-9CDD-4EB7784DB3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DA35CB-CB19-488A-BC19-AA16CFD72C18}" type="slidenum">
              <a:rPr lang="en-US" smtClean="0"/>
              <a:t>‹#›</a:t>
            </a:fld>
            <a:endParaRPr lang="en-US"/>
          </a:p>
        </p:txBody>
      </p:sp>
    </p:spTree>
    <p:extLst>
      <p:ext uri="{BB962C8B-B14F-4D97-AF65-F5344CB8AC3E}">
        <p14:creationId xmlns:p14="http://schemas.microsoft.com/office/powerpoint/2010/main" val="628500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geeksforgeeks.org/software-engineering-black-box-testing/" TargetMode="External"/><Relationship Id="rId2" Type="http://schemas.openxmlformats.org/officeDocument/2006/relationships/hyperlink" Target="https://www.geeksforgeeks.org/software-testing-basic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153" y="190314"/>
            <a:ext cx="10515600" cy="872004"/>
          </a:xfrm>
        </p:spPr>
        <p:txBody>
          <a:bodyPr/>
          <a:lstStyle/>
          <a:p>
            <a:pPr algn="ctr"/>
            <a:r>
              <a:rPr lang="en-US" b="1" dirty="0"/>
              <a:t>MODULE-2</a:t>
            </a:r>
          </a:p>
        </p:txBody>
      </p:sp>
      <p:sp>
        <p:nvSpPr>
          <p:cNvPr id="3" name="Content Placeholder 2"/>
          <p:cNvSpPr>
            <a:spLocks noGrp="1"/>
          </p:cNvSpPr>
          <p:nvPr>
            <p:ph idx="1"/>
          </p:nvPr>
        </p:nvSpPr>
        <p:spPr>
          <a:xfrm>
            <a:off x="838200" y="1223682"/>
            <a:ext cx="10515600" cy="4953281"/>
          </a:xfrm>
        </p:spPr>
        <p:txBody>
          <a:bodyPr/>
          <a:lstStyle/>
          <a:p>
            <a:pPr marL="0" indent="0">
              <a:buNone/>
            </a:pPr>
            <a:r>
              <a:rPr lang="en-US" dirty="0">
                <a:solidFill>
                  <a:srgbClr val="FF0000"/>
                </a:solidFill>
              </a:rPr>
              <a:t>Module-2: Test Case Development and Execution  </a:t>
            </a:r>
            <a:r>
              <a:rPr lang="en-US" dirty="0"/>
              <a:t>(16 </a:t>
            </a:r>
            <a:r>
              <a:rPr lang="en-US" dirty="0" err="1"/>
              <a:t>Hrs</a:t>
            </a:r>
            <a:r>
              <a:rPr lang="en-US" dirty="0"/>
              <a:t>)</a:t>
            </a:r>
          </a:p>
          <a:p>
            <a:pPr marL="0" indent="0" algn="just">
              <a:buNone/>
            </a:pPr>
            <a:r>
              <a:rPr lang="en-US" dirty="0"/>
              <a:t>Test Cases: Identification of Test case Scenarios</a:t>
            </a:r>
          </a:p>
          <a:p>
            <a:pPr marL="0" indent="0" algn="just">
              <a:buNone/>
            </a:pPr>
            <a:r>
              <a:rPr lang="en-US" dirty="0"/>
              <a:t>Test Case Template</a:t>
            </a:r>
          </a:p>
          <a:p>
            <a:pPr marL="0" indent="0" algn="just">
              <a:buNone/>
            </a:pPr>
            <a:r>
              <a:rPr lang="en-US" dirty="0"/>
              <a:t>Writing Test cases for Problems</a:t>
            </a:r>
          </a:p>
          <a:p>
            <a:pPr marL="0" indent="0" algn="just">
              <a:buNone/>
            </a:pPr>
            <a:r>
              <a:rPr lang="en-US" dirty="0"/>
              <a:t>Test Case Execution </a:t>
            </a:r>
          </a:p>
          <a:p>
            <a:pPr marL="0" indent="0" algn="just">
              <a:buNone/>
            </a:pPr>
            <a:r>
              <a:rPr lang="en-US" dirty="0"/>
              <a:t>Examples for Lab Exercises.</a:t>
            </a:r>
          </a:p>
        </p:txBody>
      </p:sp>
    </p:spTree>
    <p:extLst>
      <p:ext uri="{BB962C8B-B14F-4D97-AF65-F5344CB8AC3E}">
        <p14:creationId xmlns:p14="http://schemas.microsoft.com/office/powerpoint/2010/main" val="386368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xmlns="" id="{6B8BFB3E-C192-46B9-9F4A-DD1B5364C080}"/>
              </a:ext>
            </a:extLst>
          </p:cNvPr>
          <p:cNvSpPr>
            <a:spLocks noGrp="1"/>
          </p:cNvSpPr>
          <p:nvPr>
            <p:ph type="title"/>
          </p:nvPr>
        </p:nvSpPr>
        <p:spPr/>
        <p:txBody>
          <a:bodyPr/>
          <a:lstStyle/>
          <a:p>
            <a:pPr algn="l" eaLnBrk="1" hangingPunct="1"/>
            <a:r>
              <a:rPr lang="en-US" altLang="en-US"/>
              <a:t>Cont.,</a:t>
            </a:r>
          </a:p>
        </p:txBody>
      </p:sp>
      <p:sp>
        <p:nvSpPr>
          <p:cNvPr id="23555" name="Content Placeholder 2">
            <a:extLst>
              <a:ext uri="{FF2B5EF4-FFF2-40B4-BE49-F238E27FC236}">
                <a16:creationId xmlns:a16="http://schemas.microsoft.com/office/drawing/2014/main" xmlns="" id="{404720FF-3606-4B21-84F7-D4560FCF6C10}"/>
              </a:ext>
            </a:extLst>
          </p:cNvPr>
          <p:cNvSpPr>
            <a:spLocks noGrp="1"/>
          </p:cNvSpPr>
          <p:nvPr>
            <p:ph sz="quarter" idx="4294967295"/>
          </p:nvPr>
        </p:nvSpPr>
        <p:spPr>
          <a:xfrm>
            <a:off x="1752600" y="1527175"/>
            <a:ext cx="8686800" cy="4572000"/>
          </a:xfrm>
        </p:spPr>
        <p:txBody>
          <a:bodyPr/>
          <a:lstStyle/>
          <a:p>
            <a:pPr eaLnBrk="1" hangingPunct="1"/>
            <a:r>
              <a:rPr lang="en-GB" altLang="en-US">
                <a:cs typeface="Arial" panose="020B0604020202020204" pitchFamily="34" charset="0"/>
              </a:rPr>
              <a:t>The boundary value analysis test cases are obtained by holding the values of all but </a:t>
            </a:r>
            <a:r>
              <a:rPr lang="en-GB" altLang="en-US">
                <a:solidFill>
                  <a:srgbClr val="0000FF"/>
                </a:solidFill>
                <a:cs typeface="Arial" panose="020B0604020202020204" pitchFamily="34" charset="0"/>
              </a:rPr>
              <a:t>one variable at their nominal values, and letting that variable assume its extreme values</a:t>
            </a:r>
          </a:p>
          <a:p>
            <a:pPr eaLnBrk="1" hangingPunct="1"/>
            <a:endParaRPr lang="en-US" altLang="en-US"/>
          </a:p>
        </p:txBody>
      </p:sp>
      <p:pic>
        <p:nvPicPr>
          <p:cNvPr id="23556" name="Picture 2">
            <a:extLst>
              <a:ext uri="{FF2B5EF4-FFF2-40B4-BE49-F238E27FC236}">
                <a16:creationId xmlns:a16="http://schemas.microsoft.com/office/drawing/2014/main" xmlns="" id="{872C226B-5286-442F-9FF8-EB430F520A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3429000"/>
            <a:ext cx="6629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Object 5">
            <a:extLst>
              <a:ext uri="{FF2B5EF4-FFF2-40B4-BE49-F238E27FC236}">
                <a16:creationId xmlns:a16="http://schemas.microsoft.com/office/drawing/2014/main" xmlns="" id="{1A02560C-3050-41A6-AAF7-DABB62781BB3}"/>
              </a:ext>
            </a:extLst>
          </p:cNvPr>
          <p:cNvGraphicFramePr>
            <a:graphicFrameLocks noChangeAspect="1"/>
          </p:cNvGraphicFramePr>
          <p:nvPr/>
        </p:nvGraphicFramePr>
        <p:xfrm>
          <a:off x="8763000" y="2895600"/>
          <a:ext cx="1600200" cy="3352800"/>
        </p:xfrm>
        <a:graphic>
          <a:graphicData uri="http://schemas.openxmlformats.org/presentationml/2006/ole">
            <mc:AlternateContent xmlns:mc="http://schemas.openxmlformats.org/markup-compatibility/2006">
              <mc:Choice xmlns:v="urn:schemas-microsoft-com:vml" Requires="v">
                <p:oleObj spid="_x0000_s1051" name="Visio" r:id="rId4" imgW="992505" imgH="2088083" progId="Visio.Drawing.11">
                  <p:embed/>
                </p:oleObj>
              </mc:Choice>
              <mc:Fallback>
                <p:oleObj name="Visio" r:id="rId4" imgW="992505" imgH="2088083" progId="Visio.Drawing.11">
                  <p:embed/>
                  <p:pic>
                    <p:nvPicPr>
                      <p:cNvPr id="3" name="Object 5">
                        <a:extLst>
                          <a:ext uri="{FF2B5EF4-FFF2-40B4-BE49-F238E27FC236}">
                            <a16:creationId xmlns:a16="http://schemas.microsoft.com/office/drawing/2014/main" xmlns="" id="{1A02560C-3050-41A6-AAF7-DABB62781B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3000" y="2895600"/>
                        <a:ext cx="1600200" cy="3352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22729"/>
            <a:ext cx="10515600" cy="5854234"/>
          </a:xfrm>
        </p:spPr>
        <p:txBody>
          <a:bodyPr>
            <a:normAutofit fontScale="47500" lnSpcReduction="20000"/>
          </a:bodyPr>
          <a:lstStyle/>
          <a:p>
            <a:pPr marL="0" indent="0">
              <a:buNone/>
            </a:pPr>
            <a:r>
              <a:rPr lang="en-US" dirty="0" err="1"/>
              <a:t>int</a:t>
            </a:r>
            <a:r>
              <a:rPr lang="en-US" dirty="0"/>
              <a:t> main()</a:t>
            </a:r>
          </a:p>
          <a:p>
            <a:pPr marL="0" indent="0">
              <a:buNone/>
            </a:pPr>
            <a:r>
              <a:rPr lang="en-US" dirty="0"/>
              <a:t>{</a:t>
            </a:r>
          </a:p>
          <a:p>
            <a:pPr marL="0" indent="0">
              <a:buNone/>
            </a:pPr>
            <a:r>
              <a:rPr lang="en-US" dirty="0" err="1"/>
              <a:t>int</a:t>
            </a:r>
            <a:r>
              <a:rPr lang="en-US" dirty="0"/>
              <a:t> a[20],</a:t>
            </a:r>
            <a:r>
              <a:rPr lang="en-US" dirty="0" err="1"/>
              <a:t>key,i,n,succ</a:t>
            </a:r>
            <a:r>
              <a:rPr lang="en-US" dirty="0"/>
              <a:t>;</a:t>
            </a:r>
          </a:p>
          <a:p>
            <a:pPr marL="0" indent="0">
              <a:buNone/>
            </a:pPr>
            <a:r>
              <a:rPr lang="en-US" dirty="0" err="1"/>
              <a:t>printf</a:t>
            </a:r>
            <a:r>
              <a:rPr lang="en-US" dirty="0"/>
              <a:t>("Enter the n value");</a:t>
            </a:r>
          </a:p>
          <a:p>
            <a:pPr marL="0" indent="0">
              <a:buNone/>
            </a:pPr>
            <a:r>
              <a:rPr lang="en-US" dirty="0" err="1"/>
              <a:t>scanf</a:t>
            </a:r>
            <a:r>
              <a:rPr lang="en-US" dirty="0"/>
              <a:t>("%</a:t>
            </a:r>
            <a:r>
              <a:rPr lang="en-US" dirty="0" err="1"/>
              <a:t>d",&amp;n</a:t>
            </a:r>
            <a:r>
              <a:rPr lang="en-US" dirty="0"/>
              <a:t>);</a:t>
            </a:r>
          </a:p>
          <a:p>
            <a:pPr marL="0" indent="0">
              <a:buNone/>
            </a:pPr>
            <a:r>
              <a:rPr lang="en-US" dirty="0"/>
              <a:t>if(n&gt;0)</a:t>
            </a:r>
          </a:p>
          <a:p>
            <a:pPr marL="0" indent="0">
              <a:buNone/>
            </a:pPr>
            <a:r>
              <a:rPr lang="en-US" dirty="0"/>
              <a:t>{</a:t>
            </a:r>
          </a:p>
          <a:p>
            <a:pPr marL="0" indent="0">
              <a:buNone/>
            </a:pPr>
            <a:r>
              <a:rPr lang="en-US" dirty="0" err="1"/>
              <a:t>printf</a:t>
            </a:r>
            <a:r>
              <a:rPr lang="en-US" dirty="0"/>
              <a:t>("enter the elements in ascending order\n");</a:t>
            </a:r>
          </a:p>
          <a:p>
            <a:pPr marL="0" indent="0">
              <a:buNone/>
            </a:pPr>
            <a:r>
              <a:rPr lang="en-US" dirty="0"/>
              <a:t>for(</a:t>
            </a:r>
            <a:r>
              <a:rPr lang="en-US" dirty="0" err="1"/>
              <a:t>i</a:t>
            </a:r>
            <a:r>
              <a:rPr lang="en-US" dirty="0"/>
              <a:t>=0;i&lt;</a:t>
            </a:r>
            <a:r>
              <a:rPr lang="en-US" dirty="0" err="1"/>
              <a:t>n;i</a:t>
            </a:r>
            <a:r>
              <a:rPr lang="en-US" dirty="0"/>
              <a:t>++)</a:t>
            </a:r>
          </a:p>
          <a:p>
            <a:pPr marL="0" indent="0">
              <a:buNone/>
            </a:pPr>
            <a:r>
              <a:rPr lang="en-US" dirty="0" err="1"/>
              <a:t>scanf</a:t>
            </a:r>
            <a:r>
              <a:rPr lang="en-US" dirty="0"/>
              <a:t>("%</a:t>
            </a:r>
            <a:r>
              <a:rPr lang="en-US" dirty="0" err="1"/>
              <a:t>d",&amp;a</a:t>
            </a:r>
            <a:r>
              <a:rPr lang="en-US" dirty="0"/>
              <a:t>[</a:t>
            </a:r>
            <a:r>
              <a:rPr lang="en-US" dirty="0" err="1"/>
              <a:t>i</a:t>
            </a:r>
            <a:r>
              <a:rPr lang="en-US" dirty="0"/>
              <a:t>]);</a:t>
            </a:r>
          </a:p>
          <a:p>
            <a:pPr marL="0" indent="0">
              <a:buNone/>
            </a:pPr>
            <a:r>
              <a:rPr lang="en-US" dirty="0" err="1"/>
              <a:t>printf</a:t>
            </a:r>
            <a:r>
              <a:rPr lang="en-US" dirty="0"/>
              <a:t>("enter the key element to be searched\n");</a:t>
            </a:r>
          </a:p>
          <a:p>
            <a:pPr marL="0" indent="0">
              <a:buNone/>
            </a:pPr>
            <a:r>
              <a:rPr lang="en-US" dirty="0" err="1"/>
              <a:t>scanf</a:t>
            </a:r>
            <a:r>
              <a:rPr lang="en-US" dirty="0"/>
              <a:t>("%</a:t>
            </a:r>
            <a:r>
              <a:rPr lang="en-US" dirty="0" err="1"/>
              <a:t>d",&amp;key</a:t>
            </a:r>
            <a:r>
              <a:rPr lang="en-US" dirty="0"/>
              <a:t>);</a:t>
            </a:r>
          </a:p>
          <a:p>
            <a:pPr marL="0" indent="0">
              <a:buNone/>
            </a:pPr>
            <a:r>
              <a:rPr lang="en-US" dirty="0" err="1"/>
              <a:t>succ</a:t>
            </a:r>
            <a:r>
              <a:rPr lang="en-US" dirty="0"/>
              <a:t>=</a:t>
            </a:r>
            <a:r>
              <a:rPr lang="en-US" dirty="0" err="1"/>
              <a:t>binsrc</a:t>
            </a:r>
            <a:r>
              <a:rPr lang="en-US" dirty="0"/>
              <a:t>(a,0,n-1,key);</a:t>
            </a:r>
          </a:p>
          <a:p>
            <a:pPr marL="0" indent="0">
              <a:buNone/>
            </a:pPr>
            <a:r>
              <a:rPr lang="en-US" dirty="0"/>
              <a:t>if(</a:t>
            </a:r>
            <a:r>
              <a:rPr lang="en-US" dirty="0" err="1"/>
              <a:t>succ</a:t>
            </a:r>
            <a:r>
              <a:rPr lang="en-US" dirty="0"/>
              <a:t>&gt;=0)</a:t>
            </a:r>
          </a:p>
          <a:p>
            <a:pPr marL="0" indent="0">
              <a:buNone/>
            </a:pPr>
            <a:r>
              <a:rPr lang="en-US" dirty="0" err="1"/>
              <a:t>printf</a:t>
            </a:r>
            <a:r>
              <a:rPr lang="en-US" dirty="0"/>
              <a:t>("Element found in position = %d\n",succ+1);</a:t>
            </a:r>
          </a:p>
          <a:p>
            <a:pPr marL="0" indent="0">
              <a:buNone/>
            </a:pPr>
            <a:r>
              <a:rPr lang="en-US" dirty="0"/>
              <a:t>else</a:t>
            </a:r>
          </a:p>
          <a:p>
            <a:pPr marL="0" indent="0">
              <a:buNone/>
            </a:pPr>
            <a:r>
              <a:rPr lang="en-US" dirty="0" err="1"/>
              <a:t>printf</a:t>
            </a:r>
            <a:r>
              <a:rPr lang="en-US" dirty="0"/>
              <a:t>("Element not found \n");</a:t>
            </a:r>
          </a:p>
          <a:p>
            <a:pPr marL="0" indent="0">
              <a:buNone/>
            </a:pPr>
            <a:r>
              <a:rPr lang="en-US" dirty="0"/>
              <a:t>}</a:t>
            </a:r>
          </a:p>
          <a:p>
            <a:pPr marL="0" indent="0">
              <a:buNone/>
            </a:pPr>
            <a:r>
              <a:rPr lang="en-US" dirty="0"/>
              <a:t>else</a:t>
            </a:r>
          </a:p>
          <a:p>
            <a:pPr marL="0" indent="0">
              <a:buNone/>
            </a:pPr>
            <a:r>
              <a:rPr lang="en-US" dirty="0" err="1"/>
              <a:t>printf</a:t>
            </a:r>
            <a:r>
              <a:rPr lang="en-US" dirty="0"/>
              <a:t>("Number of element should be greater than zero\n");</a:t>
            </a:r>
          </a:p>
          <a:p>
            <a:pPr marL="0" indent="0">
              <a:buNone/>
            </a:pPr>
            <a:r>
              <a:rPr lang="en-US" dirty="0"/>
              <a:t>return 0;</a:t>
            </a:r>
          </a:p>
          <a:p>
            <a:pPr marL="0" indent="0">
              <a:buNone/>
            </a:pPr>
            <a:r>
              <a:rPr lang="en-US" dirty="0"/>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4555530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A54F40D-B368-4C13-8B22-3F2F0914A685}"/>
              </a:ext>
            </a:extLst>
          </p:cNvPr>
          <p:cNvSpPr txBox="1"/>
          <p:nvPr/>
        </p:nvSpPr>
        <p:spPr>
          <a:xfrm>
            <a:off x="689114" y="331305"/>
            <a:ext cx="4929808" cy="4801314"/>
          </a:xfrm>
          <a:prstGeom prst="rect">
            <a:avLst/>
          </a:prstGeom>
          <a:noFill/>
        </p:spPr>
        <p:txBody>
          <a:bodyPr wrap="square">
            <a:spAutoFit/>
          </a:bodyPr>
          <a:lstStyle/>
          <a:p>
            <a:pPr marL="0" marR="0">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#include&lt;stdio.h&gt;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int </a:t>
            </a:r>
            <a:r>
              <a:rPr lang="en-US" dirty="0" err="1">
                <a:effectLst/>
                <a:latin typeface="Calibri" panose="020F0502020204030204" pitchFamily="34" charset="0"/>
                <a:ea typeface="Calibri" panose="020F0502020204030204" pitchFamily="34" charset="0"/>
                <a:cs typeface="Times New Roman" panose="02020603050405020304" pitchFamily="18" charset="0"/>
              </a:rPr>
              <a:t>binsrc</a:t>
            </a:r>
            <a:r>
              <a:rPr lang="en-US" dirty="0">
                <a:effectLst/>
                <a:latin typeface="Calibri" panose="020F0502020204030204" pitchFamily="34" charset="0"/>
                <a:ea typeface="Calibri" panose="020F0502020204030204" pitchFamily="34" charset="0"/>
                <a:cs typeface="Times New Roman" panose="02020603050405020304" pitchFamily="18" charset="0"/>
              </a:rPr>
              <a:t>(int x[],int low, int high, int key)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int mid;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while(low&lt;=high) 		  	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	mid=(</a:t>
            </a:r>
            <a:r>
              <a:rPr lang="en-US" dirty="0" err="1">
                <a:effectLst/>
                <a:latin typeface="Calibri" panose="020F0502020204030204" pitchFamily="34" charset="0"/>
                <a:ea typeface="Calibri" panose="020F0502020204030204" pitchFamily="34" charset="0"/>
                <a:cs typeface="Times New Roman" panose="02020603050405020304" pitchFamily="18" charset="0"/>
              </a:rPr>
              <a:t>low+high</a:t>
            </a:r>
            <a:r>
              <a:rPr lang="en-US" dirty="0">
                <a:effectLst/>
                <a:latin typeface="Calibri" panose="020F0502020204030204" pitchFamily="34" charset="0"/>
                <a:ea typeface="Calibri" panose="020F0502020204030204" pitchFamily="34" charset="0"/>
                <a:cs typeface="Times New Roman" panose="02020603050405020304" pitchFamily="18" charset="0"/>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	if(x[mid]==key) 		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		return mid; 	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	if(x[mid]&lt;key) 	    	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		low=mid+1;      	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	else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high=mid-1;         			 6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 				 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return -1; 			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			            	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xmlns="" id="{FADEC796-259A-471E-828A-F9E9017AB92D}"/>
              </a:ext>
            </a:extLst>
          </p:cNvPr>
          <p:cNvPicPr/>
          <p:nvPr/>
        </p:nvPicPr>
        <p:blipFill>
          <a:blip r:embed="rId2"/>
          <a:stretch>
            <a:fillRect/>
          </a:stretch>
        </p:blipFill>
        <p:spPr>
          <a:xfrm>
            <a:off x="7090424" y="291548"/>
            <a:ext cx="3988395" cy="4376944"/>
          </a:xfrm>
          <a:prstGeom prst="rect">
            <a:avLst/>
          </a:prstGeom>
        </p:spPr>
      </p:pic>
      <p:sp>
        <p:nvSpPr>
          <p:cNvPr id="7" name="TextBox 6">
            <a:extLst>
              <a:ext uri="{FF2B5EF4-FFF2-40B4-BE49-F238E27FC236}">
                <a16:creationId xmlns:a16="http://schemas.microsoft.com/office/drawing/2014/main" xmlns="" id="{AC621F83-5D72-47DA-AAA4-6B4553A1D74D}"/>
              </a:ext>
            </a:extLst>
          </p:cNvPr>
          <p:cNvSpPr txBox="1"/>
          <p:nvPr/>
        </p:nvSpPr>
        <p:spPr>
          <a:xfrm>
            <a:off x="8176592" y="4947953"/>
            <a:ext cx="3684104" cy="369332"/>
          </a:xfrm>
          <a:prstGeom prst="rect">
            <a:avLst/>
          </a:prstGeom>
          <a:noFill/>
        </p:spPr>
        <p:txBody>
          <a:bodyPr wrap="square" rtlCol="0">
            <a:spAutoFit/>
          </a:bodyPr>
          <a:lstStyle/>
          <a:p>
            <a:r>
              <a:rPr lang="en-US" b="1" dirty="0"/>
              <a:t>PROGRAM GRAPH</a:t>
            </a:r>
          </a:p>
        </p:txBody>
      </p:sp>
    </p:spTree>
    <p:extLst>
      <p:ext uri="{BB962C8B-B14F-4D97-AF65-F5344CB8AC3E}">
        <p14:creationId xmlns:p14="http://schemas.microsoft.com/office/powerpoint/2010/main" val="175708459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017253D-B624-49A7-BE31-E1269CBF786F}"/>
              </a:ext>
            </a:extLst>
          </p:cNvPr>
          <p:cNvPicPr/>
          <p:nvPr/>
        </p:nvPicPr>
        <p:blipFill>
          <a:blip r:embed="rId2"/>
          <a:stretch>
            <a:fillRect/>
          </a:stretch>
        </p:blipFill>
        <p:spPr>
          <a:xfrm>
            <a:off x="1378226" y="2000857"/>
            <a:ext cx="3625339" cy="3336870"/>
          </a:xfrm>
          <a:prstGeom prst="rect">
            <a:avLst/>
          </a:prstGeom>
        </p:spPr>
      </p:pic>
      <p:sp>
        <p:nvSpPr>
          <p:cNvPr id="2" name="TextBox 1">
            <a:extLst>
              <a:ext uri="{FF2B5EF4-FFF2-40B4-BE49-F238E27FC236}">
                <a16:creationId xmlns:a16="http://schemas.microsoft.com/office/drawing/2014/main" xmlns="" id="{DA9A0418-22EC-4FC5-ABCD-5E61A38A52E8}"/>
              </a:ext>
            </a:extLst>
          </p:cNvPr>
          <p:cNvSpPr txBox="1"/>
          <p:nvPr/>
        </p:nvSpPr>
        <p:spPr>
          <a:xfrm>
            <a:off x="2491409" y="344116"/>
            <a:ext cx="4359965" cy="502702"/>
          </a:xfrm>
          <a:prstGeom prst="rect">
            <a:avLst/>
          </a:prstGeom>
          <a:noFill/>
        </p:spPr>
        <p:txBody>
          <a:bodyPr wrap="square" rtlCol="0">
            <a:spAutoFit/>
          </a:bodyPr>
          <a:lstStyle/>
          <a:p>
            <a:r>
              <a:rPr lang="en-US" sz="4000" b="1" baseline="-25000" dirty="0"/>
              <a:t>BASIS PATHS</a:t>
            </a:r>
          </a:p>
        </p:txBody>
      </p:sp>
      <p:pic>
        <p:nvPicPr>
          <p:cNvPr id="4" name="Picture 3">
            <a:extLst>
              <a:ext uri="{FF2B5EF4-FFF2-40B4-BE49-F238E27FC236}">
                <a16:creationId xmlns:a16="http://schemas.microsoft.com/office/drawing/2014/main" xmlns="" id="{B84C7C06-582F-475F-9A45-329A2CC70D11}"/>
              </a:ext>
            </a:extLst>
          </p:cNvPr>
          <p:cNvPicPr/>
          <p:nvPr/>
        </p:nvPicPr>
        <p:blipFill>
          <a:blip r:embed="rId3"/>
          <a:stretch>
            <a:fillRect/>
          </a:stretch>
        </p:blipFill>
        <p:spPr>
          <a:xfrm>
            <a:off x="7090424" y="291548"/>
            <a:ext cx="3988395" cy="4376944"/>
          </a:xfrm>
          <a:prstGeom prst="rect">
            <a:avLst/>
          </a:prstGeom>
        </p:spPr>
      </p:pic>
    </p:spTree>
    <p:extLst>
      <p:ext uri="{BB962C8B-B14F-4D97-AF65-F5344CB8AC3E}">
        <p14:creationId xmlns:p14="http://schemas.microsoft.com/office/powerpoint/2010/main" val="402353338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90B94E-AD7A-424F-9661-A30EF6B471D0}"/>
              </a:ext>
            </a:extLst>
          </p:cNvPr>
          <p:cNvSpPr>
            <a:spLocks noGrp="1"/>
          </p:cNvSpPr>
          <p:nvPr>
            <p:ph type="title"/>
          </p:nvPr>
        </p:nvSpPr>
        <p:spPr/>
        <p:txBody>
          <a:bodyPr>
            <a:normAutofit fontScale="90000"/>
          </a:bodyPr>
          <a:lstStyle/>
          <a:p>
            <a:pPr marL="0" marR="0">
              <a:lnSpc>
                <a:spcPct val="150000"/>
              </a:lnSpc>
              <a:spcBef>
                <a:spcPts val="0"/>
              </a:spcBef>
              <a:spcAft>
                <a:spcPts val="0"/>
              </a:spcAft>
            </a:pPr>
            <a:r>
              <a:rPr lang="en-US" sz="1800" b="1" dirty="0">
                <a:effectLst/>
                <a:latin typeface="Cambria" panose="02040503050406030204" pitchFamily="18" charset="0"/>
                <a:ea typeface="Calibri" panose="020F0502020204030204" pitchFamily="34" charset="0"/>
                <a:cs typeface="Courier New" panose="02070309020205020404" pitchFamily="49" charset="0"/>
              </a:rPr>
              <a:t>DERIVING TEST CASES USING BASIS PATH TESTING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mbria" panose="02040503050406030204" pitchFamily="18" charset="0"/>
                <a:ea typeface="Calibri" panose="020F0502020204030204" pitchFamily="34" charset="0"/>
                <a:cs typeface="Times New Roman" panose="02020603050405020304" pitchFamily="18" charset="0"/>
              </a:rPr>
              <a:t>The last step is to devise test cases for the basis paths.</a:t>
            </a:r>
            <a:r>
              <a:rPr lang="en-US" sz="1800" dirty="0">
                <a:effectLst/>
                <a:latin typeface="Calibri" panose="020F0502020204030204" pitchFamily="34" charset="0"/>
                <a:ea typeface="Calibri" panose="020F0502020204030204" pitchFamily="34" charset="0"/>
                <a:cs typeface="Times New Roman" panose="02020603050405020304" pitchFamily="18" charset="0"/>
              </a:rPr>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b="1" dirty="0">
                <a:effectLst/>
                <a:latin typeface="Cambria" panose="02040503050406030204" pitchFamily="18" charset="0"/>
                <a:ea typeface="Calibri" panose="020F0502020204030204" pitchFamily="34" charset="0"/>
                <a:cs typeface="Times New Roman" panose="02020603050405020304" pitchFamily="18" charset="0"/>
              </a:rPr>
              <a:t>TEST CASES</a:t>
            </a:r>
            <a:endParaRPr lang="en-US" dirty="0"/>
          </a:p>
        </p:txBody>
      </p:sp>
      <p:graphicFrame>
        <p:nvGraphicFramePr>
          <p:cNvPr id="4" name="Table 3">
            <a:extLst>
              <a:ext uri="{FF2B5EF4-FFF2-40B4-BE49-F238E27FC236}">
                <a16:creationId xmlns:a16="http://schemas.microsoft.com/office/drawing/2014/main" xmlns="" id="{AE9151FE-DC8C-4BC8-8F4E-54361F2C6365}"/>
              </a:ext>
            </a:extLst>
          </p:cNvPr>
          <p:cNvGraphicFramePr>
            <a:graphicFrameLocks noGrp="1"/>
          </p:cNvGraphicFramePr>
          <p:nvPr>
            <p:extLst/>
          </p:nvPr>
        </p:nvGraphicFramePr>
        <p:xfrm>
          <a:off x="1046921" y="1948070"/>
          <a:ext cx="8494643" cy="4426225"/>
        </p:xfrm>
        <a:graphic>
          <a:graphicData uri="http://schemas.openxmlformats.org/drawingml/2006/table">
            <a:tbl>
              <a:tblPr firstRow="1" firstCol="1" bandRow="1">
                <a:tableStyleId>{5C22544A-7EE6-4342-B048-85BDC9FD1C3A}</a:tableStyleId>
              </a:tblPr>
              <a:tblGrid>
                <a:gridCol w="559855">
                  <a:extLst>
                    <a:ext uri="{9D8B030D-6E8A-4147-A177-3AD203B41FA5}">
                      <a16:colId xmlns:a16="http://schemas.microsoft.com/office/drawing/2014/main" xmlns="" val="816957968"/>
                    </a:ext>
                  </a:extLst>
                </a:gridCol>
                <a:gridCol w="1601270">
                  <a:extLst>
                    <a:ext uri="{9D8B030D-6E8A-4147-A177-3AD203B41FA5}">
                      <a16:colId xmlns:a16="http://schemas.microsoft.com/office/drawing/2014/main" xmlns="" val="2688355634"/>
                    </a:ext>
                  </a:extLst>
                </a:gridCol>
                <a:gridCol w="2053363">
                  <a:extLst>
                    <a:ext uri="{9D8B030D-6E8A-4147-A177-3AD203B41FA5}">
                      <a16:colId xmlns:a16="http://schemas.microsoft.com/office/drawing/2014/main" xmlns="" val="3339944360"/>
                    </a:ext>
                  </a:extLst>
                </a:gridCol>
                <a:gridCol w="738335">
                  <a:extLst>
                    <a:ext uri="{9D8B030D-6E8A-4147-A177-3AD203B41FA5}">
                      <a16:colId xmlns:a16="http://schemas.microsoft.com/office/drawing/2014/main" xmlns="" val="1642348845"/>
                    </a:ext>
                  </a:extLst>
                </a:gridCol>
                <a:gridCol w="1455623">
                  <a:extLst>
                    <a:ext uri="{9D8B030D-6E8A-4147-A177-3AD203B41FA5}">
                      <a16:colId xmlns:a16="http://schemas.microsoft.com/office/drawing/2014/main" xmlns="" val="2340240936"/>
                    </a:ext>
                  </a:extLst>
                </a:gridCol>
                <a:gridCol w="1077616">
                  <a:extLst>
                    <a:ext uri="{9D8B030D-6E8A-4147-A177-3AD203B41FA5}">
                      <a16:colId xmlns:a16="http://schemas.microsoft.com/office/drawing/2014/main" xmlns="" val="1355177458"/>
                    </a:ext>
                  </a:extLst>
                </a:gridCol>
                <a:gridCol w="1008581">
                  <a:extLst>
                    <a:ext uri="{9D8B030D-6E8A-4147-A177-3AD203B41FA5}">
                      <a16:colId xmlns:a16="http://schemas.microsoft.com/office/drawing/2014/main" xmlns="" val="2707317672"/>
                    </a:ext>
                  </a:extLst>
                </a:gridCol>
              </a:tblGrid>
              <a:tr h="734003">
                <a:tc>
                  <a:txBody>
                    <a:bodyPr/>
                    <a:lstStyle/>
                    <a:p>
                      <a:pPr marL="0" marR="0" algn="just">
                        <a:lnSpc>
                          <a:spcPct val="115000"/>
                        </a:lnSpc>
                        <a:spcBef>
                          <a:spcPts val="0"/>
                        </a:spcBef>
                        <a:spcAft>
                          <a:spcPts val="0"/>
                        </a:spcAft>
                      </a:pPr>
                      <a:r>
                        <a:rPr lang="en-IN" sz="1400">
                          <a:effectLst/>
                        </a:rPr>
                        <a:t>TC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PATHS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array elements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Expected Output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IN" sz="1400">
                          <a:effectLst/>
                        </a:rPr>
                        <a:t>Actual Output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Status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976258030"/>
                  </a:ext>
                </a:extLst>
              </a:tr>
              <a:tr h="1112109">
                <a:tc>
                  <a:txBody>
                    <a:bodyPr/>
                    <a:lstStyle/>
                    <a:p>
                      <a:pPr marL="0" marR="0" algn="just">
                        <a:lnSpc>
                          <a:spcPct val="115000"/>
                        </a:lnSpc>
                        <a:spcBef>
                          <a:spcPts val="0"/>
                        </a:spcBef>
                        <a:spcAft>
                          <a:spcPts val="0"/>
                        </a:spcAft>
                      </a:pPr>
                      <a:r>
                        <a:rPr lang="en-IN" sz="1600">
                          <a:effectLst/>
                        </a:rPr>
                        <a: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1-2-3-8-9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{10.20.30.40.50}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Element found in position = 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600281803"/>
                  </a:ext>
                </a:extLst>
              </a:tr>
              <a:tr h="1112109">
                <a:tc>
                  <a:txBody>
                    <a:bodyPr/>
                    <a:lstStyle/>
                    <a:p>
                      <a:pPr marL="0" marR="0" algn="just">
                        <a:lnSpc>
                          <a:spcPct val="115000"/>
                        </a:lnSpc>
                        <a:spcBef>
                          <a:spcPts val="0"/>
                        </a:spcBef>
                        <a:spcAft>
                          <a:spcPts val="0"/>
                        </a:spcAft>
                      </a:pPr>
                      <a:r>
                        <a:rPr lang="en-IN" sz="1600">
                          <a:effectLst/>
                        </a:rPr>
                        <a:t>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1-2-3-4-5-7-2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{10.20.30.40.50}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20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Element found in position = 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595664327"/>
                  </a:ext>
                </a:extLst>
              </a:tr>
              <a:tr h="1112109">
                <a:tc>
                  <a:txBody>
                    <a:bodyPr/>
                    <a:lstStyle/>
                    <a:p>
                      <a:pPr marL="0" marR="0" algn="just">
                        <a:lnSpc>
                          <a:spcPct val="115000"/>
                        </a:lnSpc>
                        <a:spcBef>
                          <a:spcPts val="0"/>
                        </a:spcBef>
                        <a:spcAft>
                          <a:spcPts val="0"/>
                        </a:spcAft>
                      </a:pPr>
                      <a:r>
                        <a:rPr lang="en-IN" sz="16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1-2-3-4-6-7-2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{10.20.30.40.50}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40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Element found in position = 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687617861"/>
                  </a:ext>
                </a:extLst>
              </a:tr>
              <a:tr h="355895">
                <a:tc>
                  <a:txBody>
                    <a:bodyPr/>
                    <a:lstStyle/>
                    <a:p>
                      <a:pPr marL="0" marR="0" algn="just">
                        <a:lnSpc>
                          <a:spcPct val="115000"/>
                        </a:lnSpc>
                        <a:spcBef>
                          <a:spcPts val="0"/>
                        </a:spcBef>
                        <a:spcAft>
                          <a:spcPts val="0"/>
                        </a:spcAft>
                      </a:pPr>
                      <a:r>
                        <a:rPr lang="en-IN" sz="1600">
                          <a:effectLst/>
                        </a:rPr>
                        <a: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1-2-8-9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NA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NA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NA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NA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dirty="0">
                          <a:effectLst/>
                        </a:rPr>
                        <a:t>NA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449023765"/>
                  </a:ext>
                </a:extLst>
              </a:tr>
            </a:tbl>
          </a:graphicData>
        </a:graphic>
      </p:graphicFrame>
    </p:spTree>
    <p:extLst>
      <p:ext uri="{BB962C8B-B14F-4D97-AF65-F5344CB8AC3E}">
        <p14:creationId xmlns:p14="http://schemas.microsoft.com/office/powerpoint/2010/main" val="216678504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B0726ADB-0DF1-4FB1-A0BA-C74B3CB81CAA}"/>
              </a:ext>
            </a:extLst>
          </p:cNvPr>
          <p:cNvSpPr>
            <a:spLocks noGrp="1"/>
          </p:cNvSpPr>
          <p:nvPr>
            <p:ph type="subTitle" idx="1"/>
          </p:nvPr>
        </p:nvSpPr>
        <p:spPr>
          <a:xfrm>
            <a:off x="450574" y="251791"/>
            <a:ext cx="9753600" cy="4422913"/>
          </a:xfrm>
        </p:spPr>
        <p:txBody>
          <a:bodyPr>
            <a:normAutofit/>
          </a:bodyPr>
          <a:lstStyle/>
          <a:p>
            <a:pPr marL="0" marR="0" algn="just">
              <a:lnSpc>
                <a:spcPct val="115000"/>
              </a:lnSpc>
              <a:spcBef>
                <a:spcPts val="0"/>
              </a:spcBef>
              <a:spcAft>
                <a:spcPts val="0"/>
              </a:spcAft>
            </a:pPr>
            <a:r>
              <a:rPr lang="en-US" b="1" dirty="0" err="1">
                <a:latin typeface="Cambria" panose="02040503050406030204" pitchFamily="18" charset="0"/>
                <a:cs typeface="Times New Roman" panose="02020603050405020304" pitchFamily="18" charset="0"/>
              </a:rPr>
              <a:t>Exp</a:t>
            </a:r>
            <a:r>
              <a:rPr lang="en-US" b="1" dirty="0">
                <a:latin typeface="Cambria" panose="02040503050406030204" pitchFamily="18" charset="0"/>
                <a:cs typeface="Times New Roman" panose="02020603050405020304" pitchFamily="18" charset="0"/>
              </a:rPr>
              <a:t> 5</a:t>
            </a:r>
            <a:r>
              <a:rPr lang="en-US" b="1" dirty="0" smtClean="0">
                <a:latin typeface="Cambria" panose="02040503050406030204" pitchFamily="18" charset="0"/>
                <a:cs typeface="Times New Roman" panose="02020603050405020304" pitchFamily="18" charset="0"/>
              </a:rPr>
              <a:t>: </a:t>
            </a:r>
            <a:r>
              <a:rPr lang="en-US" dirty="0">
                <a:latin typeface="Cambria" panose="02040503050406030204" pitchFamily="18" charset="0"/>
                <a:cs typeface="Times New Roman" panose="02020603050405020304" pitchFamily="18" charset="0"/>
              </a:rPr>
              <a:t>Design, develop, code and run the program in any suitable language to implement an absolute letter grading procedure, making suitable assumptions. Determine the basis paths and using them derive different test cases, execute these test cases and discuss the test results.</a:t>
            </a:r>
          </a:p>
          <a:p>
            <a:pPr algn="l"/>
            <a:endParaRPr lang="en-US" dirty="0">
              <a:latin typeface="Cambria" panose="02040503050406030204" pitchFamily="18" charset="0"/>
              <a:cs typeface="Times New Roman" panose="02020603050405020304" pitchFamily="18" charset="0"/>
            </a:endParaRPr>
          </a:p>
          <a:p>
            <a:pPr algn="just"/>
            <a:endParaRPr lang="en-US" dirty="0">
              <a:latin typeface="Cambria" panose="02040503050406030204" pitchFamily="18" charset="0"/>
              <a:ea typeface="Calibri" panose="020F0502020204030204" pitchFamily="34" charset="0"/>
              <a:cs typeface="Times New Roman" panose="02020603050405020304" pitchFamily="18" charset="0"/>
            </a:endParaRPr>
          </a:p>
          <a:p>
            <a:pPr algn="just"/>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sz="3200" dirty="0"/>
          </a:p>
        </p:txBody>
      </p:sp>
      <p:graphicFrame>
        <p:nvGraphicFramePr>
          <p:cNvPr id="2" name="Table 3">
            <a:extLst>
              <a:ext uri="{FF2B5EF4-FFF2-40B4-BE49-F238E27FC236}">
                <a16:creationId xmlns="" xmlns:a16="http://schemas.microsoft.com/office/drawing/2014/main" id="{5C2377C2-2C19-430F-B965-BA726F8C1723}"/>
              </a:ext>
            </a:extLst>
          </p:cNvPr>
          <p:cNvGraphicFramePr>
            <a:graphicFrameLocks noGrp="1"/>
          </p:cNvGraphicFramePr>
          <p:nvPr>
            <p:extLst>
              <p:ext uri="{D42A27DB-BD31-4B8C-83A1-F6EECF244321}">
                <p14:modId xmlns:p14="http://schemas.microsoft.com/office/powerpoint/2010/main" val="928672864"/>
              </p:ext>
            </p:extLst>
          </p:nvPr>
        </p:nvGraphicFramePr>
        <p:xfrm>
          <a:off x="1170607" y="2552699"/>
          <a:ext cx="9640827" cy="3632949"/>
        </p:xfrm>
        <a:graphic>
          <a:graphicData uri="http://schemas.openxmlformats.org/drawingml/2006/table">
            <a:tbl>
              <a:tblPr firstRow="1" bandRow="1">
                <a:tableStyleId>{073A0DAA-6AF3-43AB-8588-CEC1D06C72B9}</a:tableStyleId>
              </a:tblPr>
              <a:tblGrid>
                <a:gridCol w="2918446">
                  <a:extLst>
                    <a:ext uri="{9D8B030D-6E8A-4147-A177-3AD203B41FA5}">
                      <a16:colId xmlns="" xmlns:a16="http://schemas.microsoft.com/office/drawing/2014/main" val="1682509652"/>
                    </a:ext>
                  </a:extLst>
                </a:gridCol>
                <a:gridCol w="6722381">
                  <a:extLst>
                    <a:ext uri="{9D8B030D-6E8A-4147-A177-3AD203B41FA5}">
                      <a16:colId xmlns="" xmlns:a16="http://schemas.microsoft.com/office/drawing/2014/main" val="3216555299"/>
                    </a:ext>
                  </a:extLst>
                </a:gridCol>
              </a:tblGrid>
              <a:tr h="1274949">
                <a:tc>
                  <a:txBody>
                    <a:bodyPr/>
                    <a:lstStyle/>
                    <a:p>
                      <a:r>
                        <a:rPr lang="en-US" dirty="0"/>
                        <a:t>AIM</a:t>
                      </a:r>
                    </a:p>
                  </a:txBody>
                  <a:tcPr/>
                </a:tc>
                <a:tc>
                  <a:txBody>
                    <a:bodyPr/>
                    <a:lstStyle/>
                    <a:p>
                      <a:r>
                        <a:rPr lang="en-US" dirty="0" smtClean="0"/>
                        <a:t>WRITE</a:t>
                      </a:r>
                      <a:r>
                        <a:rPr lang="en-US" baseline="0" dirty="0" smtClean="0"/>
                        <a:t> CODE AND TEST CASES, EXECUTE TEST CASES</a:t>
                      </a:r>
                      <a:endParaRPr lang="en-US" dirty="0"/>
                    </a:p>
                  </a:txBody>
                  <a:tcPr/>
                </a:tc>
                <a:extLst>
                  <a:ext uri="{0D108BD9-81ED-4DB2-BD59-A6C34878D82A}">
                    <a16:rowId xmlns="" xmlns:a16="http://schemas.microsoft.com/office/drawing/2014/main" val="4262374076"/>
                  </a:ext>
                </a:extLst>
              </a:tr>
              <a:tr h="880678">
                <a:tc>
                  <a:txBody>
                    <a:bodyPr/>
                    <a:lstStyle/>
                    <a:p>
                      <a:r>
                        <a:rPr lang="en-US" dirty="0"/>
                        <a:t>PROGRAM TO TEST</a:t>
                      </a:r>
                    </a:p>
                  </a:txBody>
                  <a:tcPr/>
                </a:tc>
                <a:tc>
                  <a:txBody>
                    <a:bodyPr/>
                    <a:lstStyle/>
                    <a:p>
                      <a:r>
                        <a:rPr lang="en-US" dirty="0">
                          <a:latin typeface="Cambria" panose="02040503050406030204" pitchFamily="18" charset="0"/>
                          <a:cs typeface="Times New Roman" panose="02020603050405020304" pitchFamily="18" charset="0"/>
                        </a:rPr>
                        <a:t>Letter grading procedure</a:t>
                      </a:r>
                      <a:endParaRPr lang="en-US" dirty="0"/>
                    </a:p>
                  </a:txBody>
                  <a:tcPr/>
                </a:tc>
                <a:extLst>
                  <a:ext uri="{0D108BD9-81ED-4DB2-BD59-A6C34878D82A}">
                    <a16:rowId xmlns="" xmlns:a16="http://schemas.microsoft.com/office/drawing/2014/main" val="3468951526"/>
                  </a:ext>
                </a:extLst>
              </a:tr>
              <a:tr h="738661">
                <a:tc>
                  <a:txBody>
                    <a:bodyPr/>
                    <a:lstStyle/>
                    <a:p>
                      <a:r>
                        <a:rPr lang="en-US" dirty="0"/>
                        <a:t>TECHNIQUE USED</a:t>
                      </a:r>
                    </a:p>
                  </a:txBody>
                  <a:tcPr/>
                </a:tc>
                <a:tc>
                  <a:txBody>
                    <a:bodyPr/>
                    <a:lstStyle/>
                    <a:p>
                      <a:r>
                        <a:rPr lang="en-US" dirty="0">
                          <a:latin typeface="Cambria" panose="02040503050406030204" pitchFamily="18" charset="0"/>
                          <a:cs typeface="Times New Roman" panose="02020603050405020304" pitchFamily="18" charset="0"/>
                        </a:rPr>
                        <a:t>Basis paths testing</a:t>
                      </a:r>
                      <a:endParaRPr lang="en-US" dirty="0"/>
                    </a:p>
                  </a:txBody>
                  <a:tcPr/>
                </a:tc>
                <a:extLst>
                  <a:ext uri="{0D108BD9-81ED-4DB2-BD59-A6C34878D82A}">
                    <a16:rowId xmlns="" xmlns:a16="http://schemas.microsoft.com/office/drawing/2014/main" val="3350336628"/>
                  </a:ext>
                </a:extLst>
              </a:tr>
              <a:tr h="738661">
                <a:tc>
                  <a:txBody>
                    <a:bodyPr/>
                    <a:lstStyle/>
                    <a:p>
                      <a:r>
                        <a:rPr lang="en-US" dirty="0"/>
                        <a:t>TYPE OF TESTING</a:t>
                      </a:r>
                    </a:p>
                  </a:txBody>
                  <a:tcPr/>
                </a:tc>
                <a:tc>
                  <a:txBody>
                    <a:bodyPr/>
                    <a:lstStyle/>
                    <a:p>
                      <a:r>
                        <a:rPr lang="en-US" dirty="0"/>
                        <a:t>White Box Testing</a:t>
                      </a:r>
                    </a:p>
                  </a:txBody>
                  <a:tcPr/>
                </a:tc>
                <a:extLst>
                  <a:ext uri="{0D108BD9-81ED-4DB2-BD59-A6C34878D82A}">
                    <a16:rowId xmlns="" xmlns:a16="http://schemas.microsoft.com/office/drawing/2014/main" val="4183265579"/>
                  </a:ext>
                </a:extLst>
              </a:tr>
            </a:tbl>
          </a:graphicData>
        </a:graphic>
      </p:graphicFrame>
    </p:spTree>
    <p:extLst>
      <p:ext uri="{BB962C8B-B14F-4D97-AF65-F5344CB8AC3E}">
        <p14:creationId xmlns:p14="http://schemas.microsoft.com/office/powerpoint/2010/main" val="192900332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6427470E-5990-4A74-977A-8D4D284976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7548" y="0"/>
            <a:ext cx="5217264" cy="6454588"/>
          </a:xfrm>
          <a:prstGeom prst="rect">
            <a:avLst/>
          </a:prstGeom>
        </p:spPr>
      </p:pic>
      <p:sp>
        <p:nvSpPr>
          <p:cNvPr id="2" name="Rectangle 1"/>
          <p:cNvSpPr/>
          <p:nvPr/>
        </p:nvSpPr>
        <p:spPr>
          <a:xfrm>
            <a:off x="712695" y="197346"/>
            <a:ext cx="5150224" cy="6463308"/>
          </a:xfrm>
          <a:prstGeom prst="rect">
            <a:avLst/>
          </a:prstGeom>
        </p:spPr>
        <p:txBody>
          <a:bodyPr wrap="square">
            <a:spAutoFit/>
          </a:bodyPr>
          <a:lstStyle/>
          <a:p>
            <a:r>
              <a:rPr lang="en-US" dirty="0"/>
              <a:t>#include&lt;</a:t>
            </a:r>
            <a:r>
              <a:rPr lang="en-US" dirty="0" err="1"/>
              <a:t>stdio.h</a:t>
            </a:r>
            <a:r>
              <a:rPr lang="en-US" dirty="0"/>
              <a:t>&gt;</a:t>
            </a:r>
          </a:p>
          <a:p>
            <a:r>
              <a:rPr lang="en-US" dirty="0"/>
              <a:t>main()</a:t>
            </a:r>
          </a:p>
          <a:p>
            <a:r>
              <a:rPr lang="en-US" dirty="0"/>
              <a:t>{</a:t>
            </a:r>
          </a:p>
          <a:p>
            <a:r>
              <a:rPr lang="en-US" dirty="0" err="1"/>
              <a:t>int</a:t>
            </a:r>
            <a:r>
              <a:rPr lang="en-US" dirty="0"/>
              <a:t> per;</a:t>
            </a:r>
          </a:p>
          <a:p>
            <a:r>
              <a:rPr lang="en-US" dirty="0" err="1"/>
              <a:t>printf</a:t>
            </a:r>
            <a:r>
              <a:rPr lang="en-US" dirty="0"/>
              <a:t>("Enter percentage\n");</a:t>
            </a:r>
          </a:p>
          <a:p>
            <a:r>
              <a:rPr lang="en-US" dirty="0" err="1"/>
              <a:t>scanf</a:t>
            </a:r>
            <a:r>
              <a:rPr lang="en-US" dirty="0"/>
              <a:t>("%</a:t>
            </a:r>
            <a:r>
              <a:rPr lang="en-US" dirty="0" err="1"/>
              <a:t>d",&amp;per</a:t>
            </a:r>
            <a:r>
              <a:rPr lang="en-US" dirty="0"/>
              <a:t>);</a:t>
            </a:r>
          </a:p>
          <a:p>
            <a:r>
              <a:rPr lang="en-US" dirty="0"/>
              <a:t>if((per&lt;35)&amp;&amp;(per&gt;=1))</a:t>
            </a:r>
          </a:p>
          <a:p>
            <a:r>
              <a:rPr lang="en-US" dirty="0" err="1"/>
              <a:t>printf</a:t>
            </a:r>
            <a:r>
              <a:rPr lang="en-US" dirty="0"/>
              <a:t>("fail");</a:t>
            </a:r>
          </a:p>
          <a:p>
            <a:r>
              <a:rPr lang="en-US" dirty="0"/>
              <a:t>else if((per&lt;=40)&amp;&amp;(per&gt;=35))</a:t>
            </a:r>
          </a:p>
          <a:p>
            <a:r>
              <a:rPr lang="en-US" dirty="0" err="1"/>
              <a:t>printf</a:t>
            </a:r>
            <a:r>
              <a:rPr lang="en-US" dirty="0"/>
              <a:t>("Grade C");</a:t>
            </a:r>
          </a:p>
          <a:p>
            <a:r>
              <a:rPr lang="en-US" dirty="0"/>
              <a:t>else if((per&lt;=50)&amp;&amp;(per&gt;40))</a:t>
            </a:r>
          </a:p>
          <a:p>
            <a:r>
              <a:rPr lang="en-US" dirty="0" err="1"/>
              <a:t>printf</a:t>
            </a:r>
            <a:r>
              <a:rPr lang="en-US" dirty="0"/>
              <a:t>("Grade C+");</a:t>
            </a:r>
          </a:p>
          <a:p>
            <a:r>
              <a:rPr lang="en-US" dirty="0"/>
              <a:t>else if((per&lt;=60)&amp;&amp;(per&gt;50))</a:t>
            </a:r>
          </a:p>
          <a:p>
            <a:r>
              <a:rPr lang="en-US" dirty="0" err="1"/>
              <a:t>printf</a:t>
            </a:r>
            <a:r>
              <a:rPr lang="en-US" dirty="0"/>
              <a:t>("Grade B");</a:t>
            </a:r>
          </a:p>
          <a:p>
            <a:r>
              <a:rPr lang="en-US" dirty="0"/>
              <a:t>else if((per&lt;=70)&amp;&amp;(per&gt;60))</a:t>
            </a:r>
          </a:p>
          <a:p>
            <a:r>
              <a:rPr lang="en-US" dirty="0" err="1"/>
              <a:t>printf</a:t>
            </a:r>
            <a:r>
              <a:rPr lang="en-US" dirty="0"/>
              <a:t>("Grade B+");</a:t>
            </a:r>
          </a:p>
          <a:p>
            <a:r>
              <a:rPr lang="en-US" dirty="0"/>
              <a:t>else if((per&lt;=80)&amp;&amp;(per&gt;70))</a:t>
            </a:r>
          </a:p>
          <a:p>
            <a:r>
              <a:rPr lang="en-US" dirty="0" err="1"/>
              <a:t>printf</a:t>
            </a:r>
            <a:r>
              <a:rPr lang="en-US" dirty="0"/>
              <a:t>("Grade A");</a:t>
            </a:r>
          </a:p>
          <a:p>
            <a:r>
              <a:rPr lang="en-US" dirty="0"/>
              <a:t>else if((per&lt;=100)&amp;&amp;(per&gt;80))</a:t>
            </a:r>
          </a:p>
          <a:p>
            <a:r>
              <a:rPr lang="en-US" dirty="0" err="1"/>
              <a:t>printf</a:t>
            </a:r>
            <a:r>
              <a:rPr lang="en-US" dirty="0"/>
              <a:t>("Grade A+");</a:t>
            </a:r>
          </a:p>
          <a:p>
            <a:r>
              <a:rPr lang="en-US" dirty="0"/>
              <a:t>else</a:t>
            </a:r>
          </a:p>
          <a:p>
            <a:r>
              <a:rPr lang="en-US" dirty="0" err="1"/>
              <a:t>printf</a:t>
            </a:r>
            <a:r>
              <a:rPr lang="en-US" dirty="0"/>
              <a:t>("Invalid input\n");</a:t>
            </a:r>
          </a:p>
          <a:p>
            <a:r>
              <a:rPr lang="en-US" dirty="0"/>
              <a:t>}</a:t>
            </a:r>
          </a:p>
        </p:txBody>
      </p:sp>
    </p:spTree>
    <p:extLst>
      <p:ext uri="{BB962C8B-B14F-4D97-AF65-F5344CB8AC3E}">
        <p14:creationId xmlns:p14="http://schemas.microsoft.com/office/powerpoint/2010/main" val="192352451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3063"/>
          </a:xfrm>
        </p:spPr>
        <p:txBody>
          <a:bodyPr>
            <a:normAutofit fontScale="90000"/>
          </a:bodyPr>
          <a:lstStyle/>
          <a:p>
            <a:pPr marL="0" marR="0" indent="0">
              <a:lnSpc>
                <a:spcPct val="150000"/>
              </a:lnSpc>
              <a:spcBef>
                <a:spcPts val="0"/>
              </a:spcBef>
              <a:spcAft>
                <a:spcPts val="0"/>
              </a:spcAft>
            </a:pPr>
            <a:r>
              <a:rPr lang="en-US" dirty="0">
                <a:latin typeface="Cambria" panose="02040503050406030204" pitchFamily="18" charset="0"/>
                <a:ea typeface="Calibri" panose="020F0502020204030204" pitchFamily="34" charset="0"/>
                <a:cs typeface="Times New Roman" panose="02020603050405020304" pitchFamily="18" charset="0"/>
              </a:rPr>
              <a:t>Calculate the </a:t>
            </a:r>
            <a:r>
              <a:rPr lang="en-US" dirty="0" err="1">
                <a:latin typeface="Cambria" panose="02040503050406030204" pitchFamily="18" charset="0"/>
                <a:ea typeface="Calibri" panose="020F0502020204030204" pitchFamily="34" charset="0"/>
                <a:cs typeface="Times New Roman" panose="02020603050405020304" pitchFamily="18" charset="0"/>
              </a:rPr>
              <a:t>cyclomatic</a:t>
            </a:r>
            <a:r>
              <a:rPr lang="en-US" dirty="0">
                <a:latin typeface="Cambria" panose="02040503050406030204" pitchFamily="18" charset="0"/>
                <a:ea typeface="Calibri" panose="020F0502020204030204" pitchFamily="34" charset="0"/>
                <a:cs typeface="Times New Roman" panose="02020603050405020304" pitchFamily="18" charset="0"/>
              </a:rPr>
              <a:t> complexity.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V(G)= E – N + 2 * P = </a:t>
            </a:r>
          </a:p>
          <a:p>
            <a:pPr marL="0" indent="0">
              <a:buNone/>
            </a:pPr>
            <a:r>
              <a:rPr lang="en-US" dirty="0" smtClean="0"/>
              <a:t>Basis Paths:</a:t>
            </a:r>
            <a:endParaRPr lang="en-US" dirty="0"/>
          </a:p>
        </p:txBody>
      </p:sp>
      <p:pic>
        <p:nvPicPr>
          <p:cNvPr id="7" name="Picture 6"/>
          <p:cNvPicPr>
            <a:picLocks noChangeAspect="1"/>
          </p:cNvPicPr>
          <p:nvPr/>
        </p:nvPicPr>
        <p:blipFill rotWithShape="1">
          <a:blip r:embed="rId2"/>
          <a:srcRect l="16998" t="23530" r="32051" b="57352"/>
          <a:stretch/>
        </p:blipFill>
        <p:spPr>
          <a:xfrm>
            <a:off x="838200" y="1825625"/>
            <a:ext cx="9789458" cy="1788459"/>
          </a:xfrm>
          <a:prstGeom prst="rect">
            <a:avLst/>
          </a:prstGeom>
        </p:spPr>
      </p:pic>
    </p:spTree>
    <p:extLst>
      <p:ext uri="{BB962C8B-B14F-4D97-AF65-F5344CB8AC3E}">
        <p14:creationId xmlns:p14="http://schemas.microsoft.com/office/powerpoint/2010/main" val="349153227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5828"/>
          </a:xfrm>
        </p:spPr>
        <p:txBody>
          <a:bodyPr>
            <a:normAutofit fontScale="90000"/>
          </a:bodyPr>
          <a:lstStyle/>
          <a:p>
            <a:r>
              <a:rPr lang="en-US" dirty="0" smtClean="0"/>
              <a:t>BASIS PATHS TEST CASES</a:t>
            </a:r>
            <a:endParaRPr lang="en-US" dirty="0"/>
          </a:p>
        </p:txBody>
      </p:sp>
      <p:sp>
        <p:nvSpPr>
          <p:cNvPr id="3" name="Content Placeholder 2"/>
          <p:cNvSpPr>
            <a:spLocks noGrp="1"/>
          </p:cNvSpPr>
          <p:nvPr>
            <p:ph idx="1"/>
          </p:nvPr>
        </p:nvSpPr>
        <p:spPr>
          <a:xfrm>
            <a:off x="838200" y="1021976"/>
            <a:ext cx="10515600" cy="5154987"/>
          </a:xfrm>
        </p:spPr>
        <p:txBody>
          <a:bodyPr/>
          <a:lstStyle/>
          <a:p>
            <a:pPr marL="0" indent="0">
              <a:buNone/>
            </a:pPr>
            <a:endParaRPr lang="en-US" dirty="0"/>
          </a:p>
        </p:txBody>
      </p:sp>
    </p:spTree>
    <p:extLst>
      <p:ext uri="{BB962C8B-B14F-4D97-AF65-F5344CB8AC3E}">
        <p14:creationId xmlns:p14="http://schemas.microsoft.com/office/powerpoint/2010/main" val="271562326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1"/>
            <a:ext cx="10515600" cy="632011"/>
          </a:xfrm>
        </p:spPr>
        <p:txBody>
          <a:bodyPr>
            <a:noAutofit/>
          </a:bodyPr>
          <a:lstStyle/>
          <a:p>
            <a:r>
              <a:rPr lang="en-US" sz="1600" dirty="0">
                <a:latin typeface="Cambria" panose="02040503050406030204" pitchFamily="18" charset="0"/>
                <a:cs typeface="Times New Roman" panose="02020603050405020304" pitchFamily="18" charset="0"/>
              </a:rPr>
              <a:t>Design, develop, code and run the program in any suitable language to </a:t>
            </a:r>
            <a:r>
              <a:rPr lang="en-US" sz="1600" dirty="0" smtClean="0">
                <a:latin typeface="Cambria" panose="02040503050406030204" pitchFamily="18" charset="0"/>
                <a:cs typeface="Times New Roman" panose="02020603050405020304" pitchFamily="18" charset="0"/>
              </a:rPr>
              <a:t>implement a PRIME NUMBER CHECKING procedure, </a:t>
            </a:r>
            <a:r>
              <a:rPr lang="en-US" sz="1600" dirty="0">
                <a:latin typeface="Cambria" panose="02040503050406030204" pitchFamily="18" charset="0"/>
                <a:cs typeface="Times New Roman" panose="02020603050405020304" pitchFamily="18" charset="0"/>
              </a:rPr>
              <a:t>making suitable assumptions. Determine the basis paths and using them derive different test cases, execute these test cases and discuss the test results.</a:t>
            </a:r>
            <a:br>
              <a:rPr lang="en-US" sz="1600" dirty="0">
                <a:latin typeface="Cambria" panose="02040503050406030204" pitchFamily="18" charset="0"/>
                <a:cs typeface="Times New Roman" panose="02020603050405020304" pitchFamily="18" charset="0"/>
              </a:rPr>
            </a:br>
            <a:endParaRPr lang="en-US" sz="1600" dirty="0"/>
          </a:p>
        </p:txBody>
      </p:sp>
      <p:sp>
        <p:nvSpPr>
          <p:cNvPr id="3" name="Content Placeholder 2"/>
          <p:cNvSpPr>
            <a:spLocks noGrp="1"/>
          </p:cNvSpPr>
          <p:nvPr>
            <p:ph idx="1"/>
          </p:nvPr>
        </p:nvSpPr>
        <p:spPr>
          <a:xfrm>
            <a:off x="838200" y="954741"/>
            <a:ext cx="10515600" cy="5222222"/>
          </a:xfrm>
        </p:spPr>
        <p:txBody>
          <a:bodyPr>
            <a:normAutofit fontScale="77500" lnSpcReduction="20000"/>
          </a:bodyPr>
          <a:lstStyle/>
          <a:p>
            <a:pPr marL="0" indent="0">
              <a:buNone/>
            </a:pPr>
            <a:r>
              <a:rPr lang="en-US" dirty="0" err="1"/>
              <a:t>int</a:t>
            </a:r>
            <a:r>
              <a:rPr lang="en-US" dirty="0"/>
              <a:t> main (){</a:t>
            </a:r>
          </a:p>
          <a:p>
            <a:pPr marL="0" indent="0">
              <a:buNone/>
            </a:pPr>
            <a:r>
              <a:rPr lang="en-US" dirty="0"/>
              <a:t>   </a:t>
            </a:r>
            <a:r>
              <a:rPr lang="en-US" dirty="0" err="1"/>
              <a:t>int</a:t>
            </a:r>
            <a:r>
              <a:rPr lang="en-US" dirty="0"/>
              <a:t> n, index;</a:t>
            </a:r>
          </a:p>
          <a:p>
            <a:pPr marL="0" indent="0">
              <a:buNone/>
            </a:pPr>
            <a:r>
              <a:rPr lang="en-US" dirty="0"/>
              <a:t>   </a:t>
            </a:r>
            <a:r>
              <a:rPr lang="en-US" dirty="0" err="1"/>
              <a:t>cout</a:t>
            </a:r>
            <a:r>
              <a:rPr lang="en-US" dirty="0"/>
              <a:t> &lt;&lt; "Enter a number: " &lt;&gt; n;</a:t>
            </a:r>
          </a:p>
          <a:p>
            <a:pPr marL="0" indent="0">
              <a:buNone/>
            </a:pPr>
            <a:r>
              <a:rPr lang="en-US" dirty="0"/>
              <a:t>   index = 2;</a:t>
            </a:r>
          </a:p>
          <a:p>
            <a:pPr marL="0" indent="0">
              <a:buNone/>
            </a:pPr>
            <a:r>
              <a:rPr lang="en-US" dirty="0"/>
              <a:t>   while (index &lt;= n - 1){</a:t>
            </a:r>
          </a:p>
          <a:p>
            <a:pPr marL="0" indent="0">
              <a:buNone/>
            </a:pPr>
            <a:r>
              <a:rPr lang="en-US" dirty="0"/>
              <a:t>     if (n % index == 0){</a:t>
            </a:r>
          </a:p>
          <a:p>
            <a:pPr marL="0" indent="0">
              <a:buNone/>
            </a:pPr>
            <a:r>
              <a:rPr lang="en-US" dirty="0"/>
              <a:t>       </a:t>
            </a:r>
            <a:r>
              <a:rPr lang="en-US" dirty="0" err="1"/>
              <a:t>cout</a:t>
            </a:r>
            <a:r>
              <a:rPr lang="en-US" dirty="0"/>
              <a:t> &lt;&lt; "It is not a prime number" &lt;&lt; </a:t>
            </a:r>
            <a:r>
              <a:rPr lang="en-US" dirty="0" err="1"/>
              <a:t>endl</a:t>
            </a:r>
            <a:r>
              <a:rPr lang="en-US" dirty="0"/>
              <a:t>;</a:t>
            </a:r>
          </a:p>
          <a:p>
            <a:pPr marL="0" indent="0">
              <a:buNone/>
            </a:pPr>
            <a:r>
              <a:rPr lang="en-US" dirty="0"/>
              <a:t>       break;</a:t>
            </a:r>
          </a:p>
          <a:p>
            <a:pPr marL="0" indent="0">
              <a:buNone/>
            </a:pPr>
            <a:r>
              <a:rPr lang="en-US" dirty="0"/>
              <a:t>    }</a:t>
            </a:r>
          </a:p>
          <a:p>
            <a:pPr marL="0" indent="0">
              <a:buNone/>
            </a:pPr>
            <a:r>
              <a:rPr lang="en-US" dirty="0"/>
              <a:t>    index++;</a:t>
            </a:r>
          </a:p>
          <a:p>
            <a:pPr marL="0" indent="0">
              <a:buNone/>
            </a:pPr>
            <a:r>
              <a:rPr lang="en-US" dirty="0"/>
              <a:t>   }</a:t>
            </a:r>
          </a:p>
          <a:p>
            <a:pPr marL="0" indent="0">
              <a:buNone/>
            </a:pPr>
            <a:r>
              <a:rPr lang="en-US" dirty="0"/>
              <a:t>    if (index == n)</a:t>
            </a:r>
          </a:p>
          <a:p>
            <a:pPr marL="0" indent="0">
              <a:buNone/>
            </a:pPr>
            <a:r>
              <a:rPr lang="en-US" dirty="0"/>
              <a:t>      </a:t>
            </a:r>
            <a:r>
              <a:rPr lang="en-US" dirty="0" err="1"/>
              <a:t>cout</a:t>
            </a:r>
            <a:r>
              <a:rPr lang="en-US" dirty="0"/>
              <a:t> &lt;&lt; "It is a prime number" &lt;&lt; </a:t>
            </a:r>
            <a:r>
              <a:rPr lang="en-US" dirty="0" err="1"/>
              <a:t>endl</a:t>
            </a:r>
            <a:r>
              <a:rPr lang="en-US" dirty="0"/>
              <a:t>;</a:t>
            </a:r>
          </a:p>
          <a:p>
            <a:pPr marL="0" indent="0">
              <a:buNone/>
            </a:pPr>
            <a:r>
              <a:rPr lang="en-US" dirty="0"/>
              <a:t> } // end main</a:t>
            </a:r>
          </a:p>
        </p:txBody>
      </p:sp>
    </p:spTree>
    <p:extLst>
      <p:ext uri="{BB962C8B-B14F-4D97-AF65-F5344CB8AC3E}">
        <p14:creationId xmlns:p14="http://schemas.microsoft.com/office/powerpoint/2010/main" val="239790010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4470"/>
            <a:ext cx="10511118" cy="7046259"/>
          </a:xfrm>
        </p:spPr>
        <p:txBody>
          <a:bodyPr>
            <a:noAutofit/>
          </a:bodyPr>
          <a:lstStyle/>
          <a:p>
            <a:pPr marL="0" indent="0">
              <a:buNone/>
            </a:pPr>
            <a:r>
              <a:rPr lang="en-US" sz="1400" b="1" dirty="0"/>
              <a:t>#include &lt;</a:t>
            </a:r>
            <a:r>
              <a:rPr lang="en-US" sz="1400" b="1" dirty="0" err="1"/>
              <a:t>stdio.h</a:t>
            </a:r>
            <a:r>
              <a:rPr lang="en-US" sz="1400" b="1" dirty="0"/>
              <a:t>&gt;</a:t>
            </a:r>
          </a:p>
          <a:p>
            <a:pPr marL="0" indent="0">
              <a:buNone/>
            </a:pPr>
            <a:r>
              <a:rPr lang="en-US" sz="1400" b="1" dirty="0" err="1" smtClean="0"/>
              <a:t>int</a:t>
            </a:r>
            <a:r>
              <a:rPr lang="en-US" sz="1400" b="1" dirty="0" smtClean="0"/>
              <a:t> </a:t>
            </a:r>
            <a:r>
              <a:rPr lang="en-US" sz="1400" b="1" dirty="0"/>
              <a:t>main() {</a:t>
            </a:r>
          </a:p>
          <a:p>
            <a:pPr marL="0" indent="0">
              <a:buNone/>
            </a:pPr>
            <a:r>
              <a:rPr lang="en-US" sz="1400" b="1" dirty="0" smtClean="0"/>
              <a:t>  </a:t>
            </a:r>
            <a:r>
              <a:rPr lang="en-US" sz="1400" b="1" dirty="0" err="1"/>
              <a:t>int</a:t>
            </a:r>
            <a:r>
              <a:rPr lang="en-US" sz="1400" b="1" dirty="0"/>
              <a:t> n, </a:t>
            </a:r>
            <a:r>
              <a:rPr lang="en-US" sz="1400" b="1" dirty="0" err="1"/>
              <a:t>i</a:t>
            </a:r>
            <a:r>
              <a:rPr lang="en-US" sz="1400" b="1" dirty="0"/>
              <a:t>, flag = 0;</a:t>
            </a:r>
          </a:p>
          <a:p>
            <a:pPr marL="0" indent="0">
              <a:buNone/>
            </a:pPr>
            <a:r>
              <a:rPr lang="en-US" sz="1400" b="1" dirty="0"/>
              <a:t>  </a:t>
            </a:r>
            <a:r>
              <a:rPr lang="en-US" sz="1400" b="1" dirty="0" err="1"/>
              <a:t>printf</a:t>
            </a:r>
            <a:r>
              <a:rPr lang="en-US" sz="1400" b="1" dirty="0"/>
              <a:t>("Enter a positive integer: ");</a:t>
            </a:r>
          </a:p>
          <a:p>
            <a:pPr marL="0" indent="0">
              <a:buNone/>
            </a:pPr>
            <a:r>
              <a:rPr lang="en-US" sz="1400" b="1" dirty="0"/>
              <a:t>  </a:t>
            </a:r>
            <a:r>
              <a:rPr lang="en-US" sz="1400" b="1" dirty="0" err="1"/>
              <a:t>scanf</a:t>
            </a:r>
            <a:r>
              <a:rPr lang="en-US" sz="1400" b="1" dirty="0"/>
              <a:t>("%d", &amp;n);</a:t>
            </a:r>
          </a:p>
          <a:p>
            <a:pPr marL="0" indent="0">
              <a:buNone/>
            </a:pPr>
            <a:r>
              <a:rPr lang="en-US" sz="1400" b="1" dirty="0" smtClean="0"/>
              <a:t>  </a:t>
            </a:r>
            <a:r>
              <a:rPr lang="en-US" sz="1400" b="1" dirty="0"/>
              <a:t>// 0 and 1 are not prime numbers</a:t>
            </a:r>
          </a:p>
          <a:p>
            <a:pPr marL="0" indent="0">
              <a:buNone/>
            </a:pPr>
            <a:r>
              <a:rPr lang="en-US" sz="1400" b="1" dirty="0"/>
              <a:t>  // change flag to 1 for non-prime number</a:t>
            </a:r>
          </a:p>
          <a:p>
            <a:pPr marL="0" indent="0">
              <a:buNone/>
            </a:pPr>
            <a:r>
              <a:rPr lang="en-US" sz="1400" b="1" dirty="0"/>
              <a:t>  if (n == 0 || n == 1)</a:t>
            </a:r>
          </a:p>
          <a:p>
            <a:pPr marL="0" indent="0">
              <a:buNone/>
            </a:pPr>
            <a:r>
              <a:rPr lang="en-US" sz="1400" b="1" dirty="0"/>
              <a:t>    flag = 1;</a:t>
            </a:r>
          </a:p>
          <a:p>
            <a:pPr marL="0" indent="0">
              <a:buNone/>
            </a:pPr>
            <a:r>
              <a:rPr lang="en-US" sz="1400" b="1" dirty="0" smtClean="0"/>
              <a:t>  </a:t>
            </a:r>
            <a:r>
              <a:rPr lang="en-US" sz="1400" b="1" dirty="0"/>
              <a:t>for (</a:t>
            </a:r>
            <a:r>
              <a:rPr lang="en-US" sz="1400" b="1" dirty="0" err="1"/>
              <a:t>i</a:t>
            </a:r>
            <a:r>
              <a:rPr lang="en-US" sz="1400" b="1" dirty="0"/>
              <a:t> = 2; </a:t>
            </a:r>
            <a:r>
              <a:rPr lang="en-US" sz="1400" b="1" dirty="0" err="1"/>
              <a:t>i</a:t>
            </a:r>
            <a:r>
              <a:rPr lang="en-US" sz="1400" b="1" dirty="0"/>
              <a:t> &lt;= n / 2; ++</a:t>
            </a:r>
            <a:r>
              <a:rPr lang="en-US" sz="1400" b="1" dirty="0" err="1"/>
              <a:t>i</a:t>
            </a:r>
            <a:r>
              <a:rPr lang="en-US" sz="1400" b="1" dirty="0"/>
              <a:t>) {</a:t>
            </a:r>
          </a:p>
          <a:p>
            <a:pPr marL="0" indent="0">
              <a:buNone/>
            </a:pPr>
            <a:r>
              <a:rPr lang="en-US" sz="1400" b="1" dirty="0" smtClean="0"/>
              <a:t>    </a:t>
            </a:r>
            <a:r>
              <a:rPr lang="en-US" sz="1400" b="1" dirty="0"/>
              <a:t>// if n is divisible by </a:t>
            </a:r>
            <a:r>
              <a:rPr lang="en-US" sz="1400" b="1" dirty="0" err="1"/>
              <a:t>i</a:t>
            </a:r>
            <a:r>
              <a:rPr lang="en-US" sz="1400" b="1" dirty="0"/>
              <a:t>, then n is not prime</a:t>
            </a:r>
          </a:p>
          <a:p>
            <a:pPr marL="0" indent="0">
              <a:buNone/>
            </a:pPr>
            <a:r>
              <a:rPr lang="en-US" sz="1400" b="1" dirty="0"/>
              <a:t>    // change flag to 1 for non-prime number</a:t>
            </a:r>
          </a:p>
          <a:p>
            <a:pPr marL="0" indent="0">
              <a:buNone/>
            </a:pPr>
            <a:r>
              <a:rPr lang="en-US" sz="1400" b="1" dirty="0"/>
              <a:t>    if (n % </a:t>
            </a:r>
            <a:r>
              <a:rPr lang="en-US" sz="1400" b="1" dirty="0" err="1"/>
              <a:t>i</a:t>
            </a:r>
            <a:r>
              <a:rPr lang="en-US" sz="1400" b="1" dirty="0"/>
              <a:t> == 0) {</a:t>
            </a:r>
          </a:p>
          <a:p>
            <a:pPr marL="0" indent="0">
              <a:buNone/>
            </a:pPr>
            <a:r>
              <a:rPr lang="en-US" sz="1400" b="1" dirty="0"/>
              <a:t>      flag = 1;</a:t>
            </a:r>
          </a:p>
          <a:p>
            <a:pPr marL="0" indent="0">
              <a:buNone/>
            </a:pPr>
            <a:r>
              <a:rPr lang="en-US" sz="1400" b="1" dirty="0"/>
              <a:t>      break</a:t>
            </a:r>
            <a:r>
              <a:rPr lang="en-US" sz="1400" b="1" dirty="0" smtClean="0"/>
              <a:t>; } </a:t>
            </a:r>
            <a:r>
              <a:rPr lang="en-US" sz="1400" b="1" dirty="0"/>
              <a:t>}</a:t>
            </a:r>
          </a:p>
          <a:p>
            <a:pPr marL="0" indent="0">
              <a:buNone/>
            </a:pPr>
            <a:r>
              <a:rPr lang="en-US" sz="1400" b="1" dirty="0"/>
              <a:t> </a:t>
            </a:r>
            <a:r>
              <a:rPr lang="en-US" sz="1400" b="1" dirty="0" smtClean="0"/>
              <a:t>  </a:t>
            </a:r>
            <a:r>
              <a:rPr lang="en-US" sz="1400" b="1" dirty="0"/>
              <a:t>// flag is 0 for prime numbers</a:t>
            </a:r>
          </a:p>
          <a:p>
            <a:pPr marL="0" indent="0">
              <a:buNone/>
            </a:pPr>
            <a:r>
              <a:rPr lang="en-US" sz="1400" b="1" dirty="0"/>
              <a:t>  if (flag == 0)</a:t>
            </a:r>
          </a:p>
          <a:p>
            <a:pPr marL="0" indent="0">
              <a:buNone/>
            </a:pPr>
            <a:r>
              <a:rPr lang="en-US" sz="1400" b="1" dirty="0"/>
              <a:t>    </a:t>
            </a:r>
            <a:r>
              <a:rPr lang="en-US" sz="1400" b="1" dirty="0" err="1"/>
              <a:t>printf</a:t>
            </a:r>
            <a:r>
              <a:rPr lang="en-US" sz="1400" b="1" dirty="0"/>
              <a:t>("%d is a prime number.", n);</a:t>
            </a:r>
          </a:p>
          <a:p>
            <a:pPr marL="0" indent="0">
              <a:buNone/>
            </a:pPr>
            <a:r>
              <a:rPr lang="en-US" sz="1400" b="1" dirty="0"/>
              <a:t>  else</a:t>
            </a:r>
          </a:p>
          <a:p>
            <a:pPr marL="0" indent="0">
              <a:buNone/>
            </a:pPr>
            <a:r>
              <a:rPr lang="en-US" sz="1400" b="1" dirty="0"/>
              <a:t>    </a:t>
            </a:r>
            <a:r>
              <a:rPr lang="en-US" sz="1400" b="1" dirty="0" err="1"/>
              <a:t>printf</a:t>
            </a:r>
            <a:r>
              <a:rPr lang="en-US" sz="1400" b="1" dirty="0"/>
              <a:t>("%d is not a prime number.", n);</a:t>
            </a:r>
          </a:p>
          <a:p>
            <a:pPr marL="0" indent="0">
              <a:buNone/>
            </a:pPr>
            <a:r>
              <a:rPr lang="en-US" sz="1400" b="1" dirty="0" smtClean="0"/>
              <a:t>  </a:t>
            </a:r>
            <a:r>
              <a:rPr lang="en-US" sz="1400" b="1" dirty="0"/>
              <a:t>return 0</a:t>
            </a:r>
            <a:r>
              <a:rPr lang="en-US" sz="1400" b="1" dirty="0" smtClean="0"/>
              <a:t>; </a:t>
            </a:r>
            <a:r>
              <a:rPr lang="en-US" sz="1400" b="1" dirty="0"/>
              <a:t>}</a:t>
            </a:r>
          </a:p>
          <a:p>
            <a:pPr marL="0" indent="0">
              <a:buNone/>
            </a:pPr>
            <a:endParaRPr lang="en-US" sz="1400" b="1" dirty="0"/>
          </a:p>
        </p:txBody>
      </p:sp>
    </p:spTree>
    <p:extLst>
      <p:ext uri="{BB962C8B-B14F-4D97-AF65-F5344CB8AC3E}">
        <p14:creationId xmlns:p14="http://schemas.microsoft.com/office/powerpoint/2010/main" val="23694177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0623" y="109630"/>
            <a:ext cx="10515600" cy="1325563"/>
          </a:xfrm>
        </p:spPr>
        <p:txBody>
          <a:bodyPr>
            <a:normAutofit/>
          </a:bodyPr>
          <a:lstStyle/>
          <a:p>
            <a:r>
              <a:rPr lang="en-US" sz="2000" b="1" dirty="0"/>
              <a:t>1) Example on Boundary Value Analysis Test Case Design Technique:</a:t>
            </a:r>
            <a:br>
              <a:rPr lang="en-US" sz="2000" b="1" dirty="0"/>
            </a:br>
            <a:r>
              <a:rPr lang="en-US" sz="2000" b="1" dirty="0"/>
              <a:t/>
            </a:r>
            <a:br>
              <a:rPr lang="en-US" sz="2000" b="1" dirty="0"/>
            </a:br>
            <a:r>
              <a:rPr lang="en-US" sz="2000" dirty="0"/>
              <a:t>Assume, we have to test a field which accepts Age 18 – 56</a:t>
            </a:r>
            <a:br>
              <a:rPr lang="en-US" sz="2000" dirty="0"/>
            </a:br>
            <a:endParaRPr lang="en-US" sz="2000" dirty="0"/>
          </a:p>
        </p:txBody>
      </p:sp>
      <p:pic>
        <p:nvPicPr>
          <p:cNvPr id="4" name="Content Placeholder 3"/>
          <p:cNvPicPr>
            <a:picLocks noGrp="1" noChangeAspect="1"/>
          </p:cNvPicPr>
          <p:nvPr>
            <p:ph idx="1"/>
          </p:nvPr>
        </p:nvPicPr>
        <p:blipFill rotWithShape="1">
          <a:blip r:embed="rId2"/>
          <a:srcRect l="24129" t="12889" r="26344" b="17283"/>
          <a:stretch/>
        </p:blipFill>
        <p:spPr>
          <a:xfrm>
            <a:off x="457200" y="1169895"/>
            <a:ext cx="11295529" cy="5244352"/>
          </a:xfrm>
          <a:prstGeom prst="rect">
            <a:avLst/>
          </a:prstGeom>
        </p:spPr>
      </p:pic>
    </p:spTree>
    <p:extLst>
      <p:ext uri="{BB962C8B-B14F-4D97-AF65-F5344CB8AC3E}">
        <p14:creationId xmlns:p14="http://schemas.microsoft.com/office/powerpoint/2010/main" val="18132279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tutorialspoint.com/assets/questions/media/55731/resulting_graph.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53988" y="390525"/>
            <a:ext cx="7799294" cy="5786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04537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Calculate the </a:t>
            </a:r>
            <a:r>
              <a:rPr lang="en-US" dirty="0" err="1"/>
              <a:t>cyclomatic</a:t>
            </a:r>
            <a:r>
              <a:rPr lang="en-US" dirty="0"/>
              <a:t> complexity by using the following formula −</a:t>
            </a:r>
          </a:p>
          <a:p>
            <a:pPr marL="0" indent="0">
              <a:buNone/>
            </a:pPr>
            <a:endParaRPr lang="en-US" b="1" dirty="0"/>
          </a:p>
          <a:p>
            <a:r>
              <a:rPr lang="en-US" dirty="0"/>
              <a:t>               V(G) = e - n + 2*p</a:t>
            </a:r>
          </a:p>
          <a:p>
            <a:pPr marL="0" indent="0">
              <a:buNone/>
            </a:pPr>
            <a:r>
              <a:rPr lang="en-US" dirty="0"/>
              <a:t>In the control flow diagram above,</a:t>
            </a:r>
          </a:p>
          <a:p>
            <a:pPr marL="0" indent="0">
              <a:buNone/>
            </a:pPr>
            <a:r>
              <a:rPr lang="en-US" dirty="0"/>
              <a:t>where e = 10, n = 8, and p =1</a:t>
            </a:r>
          </a:p>
          <a:p>
            <a:pPr marL="0" indent="0">
              <a:buNone/>
            </a:pPr>
            <a:r>
              <a:rPr lang="en-US" dirty="0"/>
              <a:t>As a result, V(G) = 10 - 8 + 2 * 1 = 4 </a:t>
            </a:r>
            <a:r>
              <a:rPr lang="en-US" dirty="0" err="1"/>
              <a:t>Cyclomatic</a:t>
            </a:r>
            <a:r>
              <a:rPr lang="en-US" dirty="0"/>
              <a:t> Complexity</a:t>
            </a:r>
          </a:p>
        </p:txBody>
      </p:sp>
    </p:spTree>
    <p:extLst>
      <p:ext uri="{BB962C8B-B14F-4D97-AF65-F5344CB8AC3E}">
        <p14:creationId xmlns:p14="http://schemas.microsoft.com/office/powerpoint/2010/main" val="111963275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BASIS PATHS</a:t>
            </a:r>
            <a:endParaRPr lang="en-US" dirty="0"/>
          </a:p>
        </p:txBody>
      </p:sp>
      <p:sp>
        <p:nvSpPr>
          <p:cNvPr id="3" name="Content Placeholder 2"/>
          <p:cNvSpPr>
            <a:spLocks noGrp="1"/>
          </p:cNvSpPr>
          <p:nvPr>
            <p:ph idx="1"/>
          </p:nvPr>
        </p:nvSpPr>
        <p:spPr/>
        <p:txBody>
          <a:bodyPr/>
          <a:lstStyle/>
          <a:p>
            <a:r>
              <a:rPr lang="en-US" b="1" dirty="0"/>
              <a:t>A – B – F – G – H is the first path</a:t>
            </a:r>
            <a:r>
              <a:rPr lang="en-US" b="1" dirty="0" smtClean="0"/>
              <a:t>.</a:t>
            </a:r>
          </a:p>
          <a:p>
            <a:endParaRPr lang="en-US" b="1" dirty="0"/>
          </a:p>
          <a:p>
            <a:r>
              <a:rPr lang="en-US" b="1" dirty="0"/>
              <a:t>A – B – F – H is the second path</a:t>
            </a:r>
            <a:r>
              <a:rPr lang="en-US" b="1" dirty="0" smtClean="0"/>
              <a:t>.</a:t>
            </a:r>
          </a:p>
          <a:p>
            <a:endParaRPr lang="en-US" b="1" dirty="0"/>
          </a:p>
          <a:p>
            <a:r>
              <a:rPr lang="en-US" b="1" dirty="0"/>
              <a:t>A - B - C - E - B - F - G - H is the third </a:t>
            </a:r>
            <a:r>
              <a:rPr lang="en-US" b="1" dirty="0" smtClean="0"/>
              <a:t>path</a:t>
            </a:r>
          </a:p>
          <a:p>
            <a:endParaRPr lang="en-US" b="1" dirty="0"/>
          </a:p>
          <a:p>
            <a:r>
              <a:rPr lang="en-US" b="1" dirty="0"/>
              <a:t>A - B - C - D - F - H is the fourth path.</a:t>
            </a:r>
            <a:endParaRPr lang="en-US" dirty="0"/>
          </a:p>
        </p:txBody>
      </p:sp>
    </p:spTree>
    <p:extLst>
      <p:ext uri="{BB962C8B-B14F-4D97-AF65-F5344CB8AC3E}">
        <p14:creationId xmlns:p14="http://schemas.microsoft.com/office/powerpoint/2010/main" val="338449278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BASIS PATH TEST CASES</a:t>
            </a:r>
            <a:endParaRPr lang="en-US" dirty="0"/>
          </a:p>
        </p:txBody>
      </p:sp>
      <p:pic>
        <p:nvPicPr>
          <p:cNvPr id="4" name="Content Placeholder 3"/>
          <p:cNvPicPr>
            <a:picLocks noGrp="1" noChangeAspect="1"/>
          </p:cNvPicPr>
          <p:nvPr>
            <p:ph idx="1"/>
          </p:nvPr>
        </p:nvPicPr>
        <p:blipFill rotWithShape="1">
          <a:blip r:embed="rId2"/>
          <a:srcRect l="24749" t="18924" r="27819" b="39048"/>
          <a:stretch/>
        </p:blipFill>
        <p:spPr>
          <a:xfrm>
            <a:off x="1707776" y="1801906"/>
            <a:ext cx="9265024" cy="4155141"/>
          </a:xfrm>
          <a:prstGeom prst="rect">
            <a:avLst/>
          </a:prstGeom>
        </p:spPr>
      </p:pic>
    </p:spTree>
    <p:extLst>
      <p:ext uri="{BB962C8B-B14F-4D97-AF65-F5344CB8AC3E}">
        <p14:creationId xmlns:p14="http://schemas.microsoft.com/office/powerpoint/2010/main" val="23510252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fontAlgn="base"/>
            <a:r>
              <a:rPr lang="en-US" dirty="0"/>
              <a:t>Test case 4: Enter the value 55 (56-1) = Valid</a:t>
            </a:r>
          </a:p>
          <a:p>
            <a:pPr fontAlgn="base"/>
            <a:r>
              <a:rPr lang="en-US" dirty="0"/>
              <a:t>Test case 5: Enter the value 56 = Valid</a:t>
            </a:r>
          </a:p>
          <a:p>
            <a:pPr fontAlgn="base"/>
            <a:r>
              <a:rPr lang="en-US" dirty="0"/>
              <a:t>Test case 6: Enter the value 57 (56+1) =Invalid</a:t>
            </a:r>
          </a:p>
          <a:p>
            <a:endParaRPr lang="en-US" dirty="0"/>
          </a:p>
        </p:txBody>
      </p:sp>
    </p:spTree>
    <p:extLst>
      <p:ext uri="{BB962C8B-B14F-4D97-AF65-F5344CB8AC3E}">
        <p14:creationId xmlns:p14="http://schemas.microsoft.com/office/powerpoint/2010/main" val="1713314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314"/>
            <a:ext cx="10515600" cy="724087"/>
          </a:xfrm>
        </p:spPr>
        <p:txBody>
          <a:bodyPr>
            <a:normAutofit fontScale="90000"/>
          </a:bodyPr>
          <a:lstStyle/>
          <a:p>
            <a:pPr fontAlgn="base"/>
            <a:r>
              <a:rPr lang="en-US" sz="2000" b="1" dirty="0"/>
              <a:t>Example 2:</a:t>
            </a:r>
            <a:r>
              <a:rPr lang="en-US" sz="2000" dirty="0"/>
              <a:t/>
            </a:r>
            <a:br>
              <a:rPr lang="en-US" sz="2000" dirty="0"/>
            </a:br>
            <a:r>
              <a:rPr lang="en-US" sz="2000" dirty="0"/>
              <a:t>Assume we have to test a text field (Name) which accepts the length between 6-12 characters.</a:t>
            </a:r>
            <a:br>
              <a:rPr lang="en-US" sz="2000" dirty="0"/>
            </a:br>
            <a:endParaRPr lang="en-US" sz="2000" dirty="0"/>
          </a:p>
        </p:txBody>
      </p:sp>
      <p:pic>
        <p:nvPicPr>
          <p:cNvPr id="4" name="Content Placeholder 3"/>
          <p:cNvPicPr>
            <a:picLocks noGrp="1" noChangeAspect="1"/>
          </p:cNvPicPr>
          <p:nvPr>
            <p:ph idx="1"/>
          </p:nvPr>
        </p:nvPicPr>
        <p:blipFill rotWithShape="1">
          <a:blip r:embed="rId2"/>
          <a:srcRect l="23491" t="12407" r="28187" b="6330"/>
          <a:stretch/>
        </p:blipFill>
        <p:spPr>
          <a:xfrm>
            <a:off x="838200" y="914401"/>
            <a:ext cx="9973235" cy="5728446"/>
          </a:xfrm>
          <a:prstGeom prst="rect">
            <a:avLst/>
          </a:prstGeom>
        </p:spPr>
      </p:pic>
    </p:spTree>
    <p:extLst>
      <p:ext uri="{BB962C8B-B14F-4D97-AF65-F5344CB8AC3E}">
        <p14:creationId xmlns:p14="http://schemas.microsoft.com/office/powerpoint/2010/main" val="1792127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420"/>
            <a:ext cx="10515600" cy="1073710"/>
          </a:xfrm>
        </p:spPr>
        <p:txBody>
          <a:bodyPr>
            <a:normAutofit fontScale="90000"/>
          </a:bodyPr>
          <a:lstStyle/>
          <a:p>
            <a:pPr marL="0" lvl="0" indent="0" algn="just">
              <a:lnSpc>
                <a:spcPct val="100000"/>
              </a:lnSpc>
            </a:pPr>
            <a:r>
              <a:rPr lang="en-US" sz="2000" dirty="0"/>
              <a:t>EXAMPLE 3 Design boundary value test cases for a Pizza delivery app.</a:t>
            </a:r>
            <a:br>
              <a:rPr lang="en-US" sz="2000" dirty="0"/>
            </a:br>
            <a:r>
              <a:rPr lang="en-US" sz="2000" dirty="0"/>
              <a:t>Pizza values 1 to 10 is considered valid. A </a:t>
            </a:r>
            <a:r>
              <a:rPr lang="en-US" sz="2000" b="1" dirty="0"/>
              <a:t>ORDER SUCCESS </a:t>
            </a:r>
            <a:r>
              <a:rPr lang="en-US" sz="2000" dirty="0"/>
              <a:t>message is shown.</a:t>
            </a:r>
            <a:br>
              <a:rPr lang="en-US" sz="2000" dirty="0"/>
            </a:br>
            <a:r>
              <a:rPr lang="en-US" sz="2000" dirty="0"/>
              <a:t>While value 11 to 99 are considered invalid for order and an </a:t>
            </a:r>
            <a:r>
              <a:rPr lang="en-US" sz="2000" b="1" dirty="0"/>
              <a:t>ERROR</a:t>
            </a:r>
            <a:r>
              <a:rPr lang="en-US" sz="2000" dirty="0"/>
              <a:t> message will appear, "Only 10 Pizza can be ordered"</a:t>
            </a:r>
          </a:p>
        </p:txBody>
      </p:sp>
      <p:sp>
        <p:nvSpPr>
          <p:cNvPr id="3" name="Content Placeholder 2"/>
          <p:cNvSpPr>
            <a:spLocks noGrp="1"/>
          </p:cNvSpPr>
          <p:nvPr>
            <p:ph idx="1"/>
          </p:nvPr>
        </p:nvSpPr>
        <p:spPr>
          <a:xfrm>
            <a:off x="838200" y="1331259"/>
            <a:ext cx="10515600" cy="4845704"/>
          </a:xfrm>
        </p:spPr>
        <p:txBody>
          <a:bodyPr>
            <a:normAutofit lnSpcReduction="10000"/>
          </a:bodyPr>
          <a:lstStyle/>
          <a:p>
            <a:pPr fontAlgn="base"/>
            <a:r>
              <a:rPr lang="en-US" dirty="0"/>
              <a:t>Minimum boundary value is 1</a:t>
            </a:r>
          </a:p>
          <a:p>
            <a:pPr fontAlgn="base"/>
            <a:r>
              <a:rPr lang="en-US" dirty="0"/>
              <a:t>Maximum boundary value is 10</a:t>
            </a:r>
          </a:p>
          <a:p>
            <a:pPr fontAlgn="base"/>
            <a:r>
              <a:rPr lang="en-US" dirty="0"/>
              <a:t>Valid Inputs: 1,2,9,10</a:t>
            </a:r>
          </a:p>
          <a:p>
            <a:pPr fontAlgn="base"/>
            <a:r>
              <a:rPr lang="en-US" dirty="0"/>
              <a:t>Invalid Inputs: 0 ,11</a:t>
            </a:r>
          </a:p>
          <a:p>
            <a:pPr fontAlgn="base"/>
            <a:r>
              <a:rPr lang="en-US" dirty="0"/>
              <a:t>Test case 1: Entered value on App 0 (min-1) = Invalid </a:t>
            </a:r>
            <a:r>
              <a:rPr lang="en-US" b="1" dirty="0"/>
              <a:t>ERROR</a:t>
            </a:r>
            <a:endParaRPr lang="en-US" dirty="0"/>
          </a:p>
          <a:p>
            <a:pPr fontAlgn="base"/>
            <a:r>
              <a:rPr lang="en-US" dirty="0"/>
              <a:t>Test case 2: Entered value on App 1 (min) = Valid </a:t>
            </a:r>
            <a:r>
              <a:rPr lang="en-US" b="1" dirty="0"/>
              <a:t>ORDER SUCCESS</a:t>
            </a:r>
            <a:endParaRPr lang="en-US" dirty="0"/>
          </a:p>
          <a:p>
            <a:pPr fontAlgn="base"/>
            <a:r>
              <a:rPr lang="en-US" dirty="0"/>
              <a:t>Test case 3: Entered value on App 2 (min+1) = Valid </a:t>
            </a:r>
            <a:r>
              <a:rPr lang="en-US" b="1" dirty="0"/>
              <a:t>ORDER SUCCESS</a:t>
            </a:r>
            <a:endParaRPr lang="en-US" dirty="0"/>
          </a:p>
          <a:p>
            <a:pPr fontAlgn="base"/>
            <a:r>
              <a:rPr lang="en-US" dirty="0"/>
              <a:t>Test case 4: Entered value on App 9 (max-1) = Valid </a:t>
            </a:r>
            <a:r>
              <a:rPr lang="en-US" b="1" dirty="0"/>
              <a:t>ORDER SUCCESS</a:t>
            </a:r>
            <a:endParaRPr lang="en-US" dirty="0"/>
          </a:p>
          <a:p>
            <a:pPr fontAlgn="base"/>
            <a:r>
              <a:rPr lang="en-US" dirty="0"/>
              <a:t>Test case 5: Entered value on App 10 (max) = Valid </a:t>
            </a:r>
            <a:r>
              <a:rPr lang="en-US" b="1" dirty="0"/>
              <a:t>ORDER SUCCESS</a:t>
            </a:r>
            <a:endParaRPr lang="en-US" dirty="0"/>
          </a:p>
          <a:p>
            <a:pPr fontAlgn="base"/>
            <a:r>
              <a:rPr lang="en-US" dirty="0"/>
              <a:t>Test case 6: Entered value on App 11 (max+1) = Invalid </a:t>
            </a:r>
            <a:r>
              <a:rPr lang="en-US" b="1" dirty="0"/>
              <a:t>ERROR</a:t>
            </a:r>
            <a:endParaRPr lang="en-US" dirty="0"/>
          </a:p>
          <a:p>
            <a:pPr marL="0" indent="0">
              <a:buNone/>
            </a:pPr>
            <a:endParaRPr lang="en-US" dirty="0"/>
          </a:p>
        </p:txBody>
      </p:sp>
    </p:spTree>
    <p:extLst>
      <p:ext uri="{BB962C8B-B14F-4D97-AF65-F5344CB8AC3E}">
        <p14:creationId xmlns:p14="http://schemas.microsoft.com/office/powerpoint/2010/main" val="4166863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8388" y="230655"/>
            <a:ext cx="7055223" cy="482040"/>
          </a:xfrm>
        </p:spPr>
        <p:txBody>
          <a:bodyPr>
            <a:noAutofit/>
          </a:bodyPr>
          <a:lstStyle/>
          <a:p>
            <a:r>
              <a:rPr lang="en-US" sz="2800" b="1" dirty="0"/>
              <a:t>EQUIVALENCE PARTITIONING TESTING METHOD</a:t>
            </a:r>
          </a:p>
        </p:txBody>
      </p:sp>
      <p:sp>
        <p:nvSpPr>
          <p:cNvPr id="3" name="Content Placeholder 2"/>
          <p:cNvSpPr>
            <a:spLocks noGrp="1"/>
          </p:cNvSpPr>
          <p:nvPr>
            <p:ph idx="1"/>
          </p:nvPr>
        </p:nvSpPr>
        <p:spPr>
          <a:xfrm>
            <a:off x="838200" y="847166"/>
            <a:ext cx="10515600" cy="5329797"/>
          </a:xfrm>
        </p:spPr>
        <p:txBody>
          <a:bodyPr/>
          <a:lstStyle/>
          <a:p>
            <a:pPr algn="just" fontAlgn="base"/>
            <a:r>
              <a:rPr lang="en-US" b="1" dirty="0"/>
              <a:t>Equivalence Partitioning Method</a:t>
            </a:r>
            <a:r>
              <a:rPr lang="en-US" dirty="0"/>
              <a:t> is also known as Equivalence class partitioning (ECP). It is a </a:t>
            </a:r>
            <a:r>
              <a:rPr lang="en-US" u="sng" dirty="0">
                <a:hlinkClick r:id="rId2"/>
              </a:rPr>
              <a:t>software testing</a:t>
            </a:r>
            <a:r>
              <a:rPr lang="en-US" dirty="0"/>
              <a:t> technique or </a:t>
            </a:r>
            <a:r>
              <a:rPr lang="en-US" u="sng" dirty="0">
                <a:hlinkClick r:id="rId3"/>
              </a:rPr>
              <a:t>black-box testing</a:t>
            </a:r>
            <a:r>
              <a:rPr lang="en-US" dirty="0"/>
              <a:t> that divides input domain into classes of data, and with the help of these classes of data, test cases can be derived. </a:t>
            </a:r>
          </a:p>
          <a:p>
            <a:pPr algn="just" fontAlgn="base"/>
            <a:r>
              <a:rPr lang="en-US" dirty="0"/>
              <a:t>An ideal test case identifies class of error that might require many arbitrary test cases to be executed before general error is observed.</a:t>
            </a:r>
          </a:p>
          <a:p>
            <a:pPr algn="just" fontAlgn="base"/>
            <a:r>
              <a:rPr lang="en-US" dirty="0"/>
              <a:t>In equivalence portioning, equivalence classes are evaluated for given input conditions. Whenever any input is given, then type of input condition is checked, then for this input conditions, Equivalence class represents or describes set of valid or invalid states.</a:t>
            </a:r>
          </a:p>
        </p:txBody>
      </p:sp>
    </p:spTree>
    <p:extLst>
      <p:ext uri="{BB962C8B-B14F-4D97-AF65-F5344CB8AC3E}">
        <p14:creationId xmlns:p14="http://schemas.microsoft.com/office/powerpoint/2010/main" val="1169965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E02E41-4443-4D10-BA27-FC5F5A50920D}"/>
              </a:ext>
            </a:extLst>
          </p:cNvPr>
          <p:cNvSpPr>
            <a:spLocks noGrp="1"/>
          </p:cNvSpPr>
          <p:nvPr>
            <p:ph type="title"/>
          </p:nvPr>
        </p:nvSpPr>
        <p:spPr>
          <a:xfrm>
            <a:off x="1828800" y="609601"/>
            <a:ext cx="8534400" cy="758825"/>
          </a:xfrm>
        </p:spPr>
        <p:txBody>
          <a:bodyPr>
            <a:normAutofit fontScale="90000"/>
          </a:bodyPr>
          <a:lstStyle/>
          <a:p>
            <a:pPr>
              <a:defRPr/>
            </a:pPr>
            <a:r>
              <a:rPr lang="en-US" dirty="0"/>
              <a:t/>
            </a:r>
            <a:br>
              <a:rPr lang="en-US" dirty="0"/>
            </a:br>
            <a:r>
              <a:rPr lang="en-US" dirty="0"/>
              <a:t>Contents</a:t>
            </a:r>
            <a:br>
              <a:rPr lang="en-US" dirty="0"/>
            </a:br>
            <a:endParaRPr lang="en-US" dirty="0"/>
          </a:p>
        </p:txBody>
      </p:sp>
      <p:sp>
        <p:nvSpPr>
          <p:cNvPr id="33795" name="Content Placeholder 2">
            <a:extLst>
              <a:ext uri="{FF2B5EF4-FFF2-40B4-BE49-F238E27FC236}">
                <a16:creationId xmlns:a16="http://schemas.microsoft.com/office/drawing/2014/main" xmlns="" id="{590AAA0F-250C-4224-B40C-30753897442C}"/>
              </a:ext>
            </a:extLst>
          </p:cNvPr>
          <p:cNvSpPr>
            <a:spLocks noGrp="1"/>
          </p:cNvSpPr>
          <p:nvPr>
            <p:ph sz="quarter" idx="1"/>
          </p:nvPr>
        </p:nvSpPr>
        <p:spPr>
          <a:xfrm>
            <a:off x="1825625" y="1527175"/>
            <a:ext cx="8504238" cy="4572000"/>
          </a:xfrm>
        </p:spPr>
        <p:txBody>
          <a:bodyPr/>
          <a:lstStyle/>
          <a:p>
            <a:pPr eaLnBrk="1" hangingPunct="1">
              <a:buFont typeface="Wingdings" panose="05000000000000000000" pitchFamily="2" charset="2"/>
              <a:buChar char="Ø"/>
            </a:pPr>
            <a:r>
              <a:rPr lang="en-US" altLang="en-US">
                <a:latin typeface="Times New Roman" panose="02020603050405020304" pitchFamily="18" charset="0"/>
                <a:cs typeface="Times New Roman" panose="02020603050405020304" pitchFamily="18" charset="0"/>
              </a:rPr>
              <a:t>Equivalence class.    </a:t>
            </a:r>
          </a:p>
          <a:p>
            <a:pPr algn="ctr" eaLnBrk="1" hangingPunct="1">
              <a:buFont typeface="Wingdings" panose="05000000000000000000" pitchFamily="2" charset="2"/>
              <a:buChar char="Ø"/>
            </a:pPr>
            <a:r>
              <a:rPr lang="en-US" altLang="en-US">
                <a:latin typeface="Times New Roman" panose="02020603050405020304" pitchFamily="18" charset="0"/>
                <a:cs typeface="Times New Roman" panose="02020603050405020304" pitchFamily="18" charset="0"/>
              </a:rPr>
              <a:t>Weak normal equivalence class testing.</a:t>
            </a:r>
          </a:p>
          <a:p>
            <a:pPr algn="ctr" eaLnBrk="1" hangingPunct="1">
              <a:buFont typeface="Wingdings" panose="05000000000000000000" pitchFamily="2" charset="2"/>
              <a:buChar char="Ø"/>
            </a:pPr>
            <a:r>
              <a:rPr lang="en-US" altLang="en-US">
                <a:latin typeface="Times New Roman" panose="02020603050405020304" pitchFamily="18" charset="0"/>
                <a:cs typeface="Times New Roman" panose="02020603050405020304" pitchFamily="18" charset="0"/>
              </a:rPr>
              <a:t>Strong normal equivalence class testing.</a:t>
            </a:r>
          </a:p>
          <a:p>
            <a:pPr algn="ctr" eaLnBrk="1" hangingPunct="1">
              <a:buFont typeface="Wingdings" panose="05000000000000000000" pitchFamily="2" charset="2"/>
              <a:buChar char="Ø"/>
            </a:pPr>
            <a:r>
              <a:rPr lang="en-US" altLang="en-US">
                <a:latin typeface="Times New Roman" panose="02020603050405020304" pitchFamily="18" charset="0"/>
                <a:cs typeface="Times New Roman" panose="02020603050405020304" pitchFamily="18" charset="0"/>
              </a:rPr>
              <a:t>Weak Robust equivalence class testing.</a:t>
            </a:r>
          </a:p>
          <a:p>
            <a:pPr algn="ctr" eaLnBrk="1" hangingPunct="1">
              <a:buFont typeface="Wingdings" panose="05000000000000000000" pitchFamily="2" charset="2"/>
              <a:buChar char="Ø"/>
            </a:pPr>
            <a:r>
              <a:rPr lang="en-US" altLang="en-US">
                <a:latin typeface="Times New Roman" panose="02020603050405020304" pitchFamily="18" charset="0"/>
                <a:cs typeface="Times New Roman" panose="02020603050405020304" pitchFamily="18" charset="0"/>
              </a:rPr>
              <a:t>Strong Robust equivalence class testing.</a:t>
            </a:r>
          </a:p>
          <a:p>
            <a:pPr eaLnBrk="1" hangingPunct="1"/>
            <a:endParaRPr lang="en-US"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xmlns="" id="{9ED275DC-2656-4F63-ACB4-92752577CBCA}"/>
              </a:ext>
            </a:extLst>
          </p:cNvPr>
          <p:cNvSpPr>
            <a:spLocks noGrp="1"/>
          </p:cNvSpPr>
          <p:nvPr>
            <p:ph type="title"/>
          </p:nvPr>
        </p:nvSpPr>
        <p:spPr/>
        <p:txBody>
          <a:bodyPr/>
          <a:lstStyle/>
          <a:p>
            <a:pPr>
              <a:defRPr/>
            </a:pPr>
            <a:r>
              <a:rPr lang="en-US" dirty="0"/>
              <a:t>Equivalence class  Testing</a:t>
            </a:r>
          </a:p>
        </p:txBody>
      </p:sp>
      <p:pic>
        <p:nvPicPr>
          <p:cNvPr id="34819" name="Picture 2">
            <a:extLst>
              <a:ext uri="{FF2B5EF4-FFF2-40B4-BE49-F238E27FC236}">
                <a16:creationId xmlns:a16="http://schemas.microsoft.com/office/drawing/2014/main" xmlns="" id="{7125B6B3-7182-44B3-A2FB-7FECF63675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267201" y="1295400"/>
            <a:ext cx="6176963" cy="5105400"/>
          </a:xfrm>
          <a:noFill/>
        </p:spPr>
      </p:pic>
      <p:sp>
        <p:nvSpPr>
          <p:cNvPr id="34820" name="TextBox 4">
            <a:extLst>
              <a:ext uri="{FF2B5EF4-FFF2-40B4-BE49-F238E27FC236}">
                <a16:creationId xmlns:a16="http://schemas.microsoft.com/office/drawing/2014/main" xmlns="" id="{C5228069-D783-41E5-A700-8A9368E4F1D2}"/>
              </a:ext>
            </a:extLst>
          </p:cNvPr>
          <p:cNvSpPr txBox="1">
            <a:spLocks noChangeArrowheads="1"/>
          </p:cNvSpPr>
          <p:nvPr/>
        </p:nvSpPr>
        <p:spPr bwMode="auto">
          <a:xfrm>
            <a:off x="1752600" y="2438401"/>
            <a:ext cx="2743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Calibri" panose="020F0502020204030204" pitchFamily="34" charset="0"/>
              </a:rPr>
              <a:t>– amount &lt;= 1800</a:t>
            </a:r>
          </a:p>
          <a:p>
            <a:pPr eaLnBrk="1" hangingPunct="1"/>
            <a:r>
              <a:rPr lang="en-US" altLang="en-US">
                <a:latin typeface="Calibri" panose="020F0502020204030204" pitchFamily="34" charset="0"/>
              </a:rPr>
              <a:t>– 1800 &lt; amount &lt; 15000</a:t>
            </a:r>
          </a:p>
          <a:p>
            <a:pPr eaLnBrk="1" hangingPunct="1"/>
            <a:r>
              <a:rPr lang="en-US" altLang="en-US">
                <a:latin typeface="Calibri" panose="020F0502020204030204" pitchFamily="34" charset="0"/>
              </a:rPr>
              <a:t>– amount &gt;= 15000</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a:extLst>
              <a:ext uri="{FF2B5EF4-FFF2-40B4-BE49-F238E27FC236}">
                <a16:creationId xmlns:a16="http://schemas.microsoft.com/office/drawing/2014/main" xmlns="" id="{6E19BF2B-DFCB-49E0-9A07-617584344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838200"/>
            <a:ext cx="8458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0CB485-CBD8-4D4D-96C1-44320DA07AFD}"/>
              </a:ext>
            </a:extLst>
          </p:cNvPr>
          <p:cNvSpPr>
            <a:spLocks noGrp="1"/>
          </p:cNvSpPr>
          <p:nvPr>
            <p:ph type="title"/>
          </p:nvPr>
        </p:nvSpPr>
        <p:spPr/>
        <p:txBody>
          <a:bodyPr/>
          <a:lstStyle/>
          <a:p>
            <a:pPr>
              <a:defRPr/>
            </a:pPr>
            <a:r>
              <a:rPr lang="en-US" dirty="0"/>
              <a:t>Equivalence class Testing</a:t>
            </a:r>
          </a:p>
        </p:txBody>
      </p:sp>
      <p:sp>
        <p:nvSpPr>
          <p:cNvPr id="37891" name="Content Placeholder 2">
            <a:extLst>
              <a:ext uri="{FF2B5EF4-FFF2-40B4-BE49-F238E27FC236}">
                <a16:creationId xmlns:a16="http://schemas.microsoft.com/office/drawing/2014/main" xmlns="" id="{B5515D9A-4A2E-42DC-A30A-C7A00F7A69A4}"/>
              </a:ext>
            </a:extLst>
          </p:cNvPr>
          <p:cNvSpPr>
            <a:spLocks noGrp="1"/>
          </p:cNvSpPr>
          <p:nvPr>
            <p:ph sz="quarter" idx="1"/>
          </p:nvPr>
        </p:nvSpPr>
        <p:spPr>
          <a:xfrm>
            <a:off x="1825625" y="1527175"/>
            <a:ext cx="8504238" cy="4572000"/>
          </a:xfrm>
        </p:spPr>
        <p:txBody>
          <a:bodyPr/>
          <a:lstStyle/>
          <a:p>
            <a:r>
              <a:rPr lang="en-US" altLang="en-US"/>
              <a:t>When Function F is implemented as a program, the input variables x1,x2 will have boundaries</a:t>
            </a:r>
          </a:p>
          <a:p>
            <a:endParaRPr lang="en-US" altLang="en-US"/>
          </a:p>
        </p:txBody>
      </p:sp>
      <p:pic>
        <p:nvPicPr>
          <p:cNvPr id="37892" name="Picture 3">
            <a:extLst>
              <a:ext uri="{FF2B5EF4-FFF2-40B4-BE49-F238E27FC236}">
                <a16:creationId xmlns:a16="http://schemas.microsoft.com/office/drawing/2014/main" xmlns="" id="{85D033ED-7574-49A4-9C78-5DAEAD1D58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590800"/>
            <a:ext cx="7391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4">
            <a:extLst>
              <a:ext uri="{FF2B5EF4-FFF2-40B4-BE49-F238E27FC236}">
                <a16:creationId xmlns:a16="http://schemas.microsoft.com/office/drawing/2014/main" xmlns="" id="{507BE463-24E4-4CD7-A942-FDD60CDD1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4343400"/>
            <a:ext cx="81534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9729" y="0"/>
            <a:ext cx="5428129" cy="562722"/>
          </a:xfrm>
        </p:spPr>
        <p:txBody>
          <a:bodyPr>
            <a:normAutofit/>
          </a:bodyPr>
          <a:lstStyle/>
          <a:p>
            <a:pPr algn="ctr"/>
            <a:r>
              <a:rPr lang="en-US" sz="2400" b="1" dirty="0"/>
              <a:t>BOUNDARY VALUE ANALYSIS (BVA) TESTING</a:t>
            </a:r>
          </a:p>
        </p:txBody>
      </p:sp>
      <p:sp>
        <p:nvSpPr>
          <p:cNvPr id="3" name="Content Placeholder 2"/>
          <p:cNvSpPr>
            <a:spLocks noGrp="1"/>
          </p:cNvSpPr>
          <p:nvPr>
            <p:ph idx="1"/>
          </p:nvPr>
        </p:nvSpPr>
        <p:spPr>
          <a:xfrm>
            <a:off x="838200" y="739589"/>
            <a:ext cx="10515600" cy="5437374"/>
          </a:xfrm>
        </p:spPr>
        <p:txBody>
          <a:bodyPr/>
          <a:lstStyle/>
          <a:p>
            <a:pPr algn="just"/>
            <a:r>
              <a:rPr lang="en-US" dirty="0"/>
              <a:t>Boundary value testing is focused on the values at boundaries. This technique determines whether a certain range of values are acceptable by the system or not. </a:t>
            </a:r>
          </a:p>
          <a:p>
            <a:pPr algn="just"/>
            <a:r>
              <a:rPr lang="en-US" dirty="0"/>
              <a:t>It is very useful in reducing the number of test cases. It is most suitable for the systems where an input is within certain ranges.</a:t>
            </a:r>
          </a:p>
          <a:p>
            <a:pPr algn="just"/>
            <a:r>
              <a:rPr lang="en-US" dirty="0"/>
              <a:t>Boundary value analysis (BVA) is based on testing the boundary values of valid and invalid partitions. </a:t>
            </a:r>
          </a:p>
          <a:p>
            <a:pPr algn="just"/>
            <a:r>
              <a:rPr lang="en-US" dirty="0"/>
              <a:t>The Behavior at the edge of each equivalence partition is more likely to be incorrect than the behavior within the partition, so boundaries are an area where testing is likely to yield defects.</a:t>
            </a:r>
          </a:p>
          <a:p>
            <a:pPr marL="0" indent="0" algn="just">
              <a:buNone/>
            </a:pPr>
            <a:endParaRPr lang="en-US" dirty="0"/>
          </a:p>
        </p:txBody>
      </p:sp>
    </p:spTree>
    <p:extLst>
      <p:ext uri="{BB962C8B-B14F-4D97-AF65-F5344CB8AC3E}">
        <p14:creationId xmlns:p14="http://schemas.microsoft.com/office/powerpoint/2010/main" val="1013071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B84296-F1DA-4324-A544-AC07B747F85C}"/>
              </a:ext>
            </a:extLst>
          </p:cNvPr>
          <p:cNvSpPr>
            <a:spLocks noGrp="1"/>
          </p:cNvSpPr>
          <p:nvPr>
            <p:ph type="title"/>
          </p:nvPr>
        </p:nvSpPr>
        <p:spPr/>
        <p:txBody>
          <a:bodyPr/>
          <a:lstStyle/>
          <a:p>
            <a:pPr eaLnBrk="1" hangingPunct="1">
              <a:defRPr/>
            </a:pPr>
            <a:r>
              <a:rPr lang="en-US" dirty="0"/>
              <a:t>Weak Normal Equivalence class Testing</a:t>
            </a:r>
          </a:p>
        </p:txBody>
      </p:sp>
      <p:sp>
        <p:nvSpPr>
          <p:cNvPr id="3" name="Content Placeholder 2">
            <a:extLst>
              <a:ext uri="{FF2B5EF4-FFF2-40B4-BE49-F238E27FC236}">
                <a16:creationId xmlns:a16="http://schemas.microsoft.com/office/drawing/2014/main" xmlns="" id="{153E0B79-D70B-4CFC-B131-73A29BB87F4B}"/>
              </a:ext>
            </a:extLst>
          </p:cNvPr>
          <p:cNvSpPr>
            <a:spLocks noGrp="1"/>
          </p:cNvSpPr>
          <p:nvPr>
            <p:ph sz="quarter" idx="1"/>
          </p:nvPr>
        </p:nvSpPr>
        <p:spPr>
          <a:xfrm>
            <a:off x="1825625" y="1527175"/>
            <a:ext cx="8504238" cy="4572000"/>
          </a:xfrm>
        </p:spPr>
        <p:txBody>
          <a:bodyPr/>
          <a:lstStyle/>
          <a:p>
            <a:pPr marL="609600" indent="-609600">
              <a:lnSpc>
                <a:spcPct val="80000"/>
              </a:lnSpc>
              <a:defRPr/>
            </a:pPr>
            <a:r>
              <a:rPr lang="en-US" sz="2400" dirty="0">
                <a:cs typeface="Times New Roman" pitchFamily="18" charset="0"/>
              </a:rPr>
              <a:t>Assumes the </a:t>
            </a:r>
            <a:r>
              <a:rPr lang="en-US" sz="2400" dirty="0">
                <a:solidFill>
                  <a:srgbClr val="C00000"/>
                </a:solidFill>
                <a:cs typeface="Times New Roman" pitchFamily="18" charset="0"/>
              </a:rPr>
              <a:t>‘single fault’</a:t>
            </a:r>
            <a:r>
              <a:rPr lang="en-US" sz="2400" dirty="0">
                <a:cs typeface="Times New Roman" pitchFamily="18" charset="0"/>
              </a:rPr>
              <a:t> or </a:t>
            </a:r>
            <a:r>
              <a:rPr lang="en-US" sz="2400" dirty="0">
                <a:solidFill>
                  <a:srgbClr val="C00000"/>
                </a:solidFill>
                <a:cs typeface="Times New Roman" pitchFamily="18" charset="0"/>
              </a:rPr>
              <a:t>“independence of input variables.”</a:t>
            </a:r>
          </a:p>
          <a:p>
            <a:pPr marL="609600" indent="-609600">
              <a:lnSpc>
                <a:spcPct val="80000"/>
              </a:lnSpc>
              <a:defRPr/>
            </a:pPr>
            <a:r>
              <a:rPr lang="en-US" sz="2400" dirty="0">
                <a:cs typeface="Times New Roman" pitchFamily="18" charset="0"/>
              </a:rPr>
              <a:t>e.g. If there are 2 input variables, these input variables are independent of each other.</a:t>
            </a:r>
          </a:p>
          <a:p>
            <a:pPr marL="990600" lvl="1" indent="-533400">
              <a:lnSpc>
                <a:spcPct val="80000"/>
              </a:lnSpc>
              <a:defRPr/>
            </a:pPr>
            <a:endParaRPr lang="en-US" dirty="0">
              <a:cs typeface="Times New Roman" pitchFamily="18" charset="0"/>
            </a:endParaRPr>
          </a:p>
          <a:p>
            <a:pPr marL="609600" indent="-609600">
              <a:lnSpc>
                <a:spcPct val="80000"/>
              </a:lnSpc>
              <a:defRPr/>
            </a:pPr>
            <a:r>
              <a:rPr lang="en-US" sz="2400" u="sng" dirty="0">
                <a:cs typeface="Times New Roman" pitchFamily="18" charset="0"/>
              </a:rPr>
              <a:t>Partition</a:t>
            </a:r>
            <a:r>
              <a:rPr lang="en-US" sz="2400" dirty="0">
                <a:cs typeface="Times New Roman" pitchFamily="18" charset="0"/>
              </a:rPr>
              <a:t> the test cases of </a:t>
            </a:r>
            <a:r>
              <a:rPr lang="en-US" sz="2400" u="sng" dirty="0">
                <a:cs typeface="Times New Roman" pitchFamily="18" charset="0"/>
              </a:rPr>
              <a:t>each input variable </a:t>
            </a:r>
            <a:r>
              <a:rPr lang="en-US" sz="2400" dirty="0">
                <a:cs typeface="Times New Roman" pitchFamily="18" charset="0"/>
              </a:rPr>
              <a:t>separately into one of the different equivalent classes.</a:t>
            </a:r>
          </a:p>
          <a:p>
            <a:pPr marL="609600" indent="-609600">
              <a:lnSpc>
                <a:spcPct val="80000"/>
              </a:lnSpc>
              <a:defRPr/>
            </a:pPr>
            <a:endParaRPr lang="en-US" sz="2400" dirty="0">
              <a:cs typeface="Times New Roman" pitchFamily="18" charset="0"/>
            </a:endParaRPr>
          </a:p>
          <a:p>
            <a:pPr marL="609600" indent="-609600">
              <a:lnSpc>
                <a:spcPct val="80000"/>
              </a:lnSpc>
              <a:defRPr/>
            </a:pPr>
            <a:r>
              <a:rPr lang="en-US" sz="2400" dirty="0">
                <a:cs typeface="Times New Roman" pitchFamily="18" charset="0"/>
              </a:rPr>
              <a:t>Choose the test case from each of the equivalence classes for each input variable independently of the other input variable</a:t>
            </a:r>
          </a:p>
          <a:p>
            <a:pPr eaLnBrk="1" hangingPunct="1">
              <a:buFont typeface="Arial" pitchFamily="34" charset="0"/>
              <a:buChar char="•"/>
              <a:defRPr/>
            </a:pPr>
            <a:r>
              <a:rPr lang="en-US" sz="2400" dirty="0">
                <a:solidFill>
                  <a:srgbClr val="C00000"/>
                </a:solidFill>
                <a:cs typeface="Times New Roman" pitchFamily="18" charset="0"/>
              </a:rPr>
              <a:t>Using 1 variable from each equivalence class(interval) in a test case</a:t>
            </a:r>
            <a:r>
              <a:rPr lang="en-US" sz="2400" dirty="0">
                <a:cs typeface="Times New Roman" pitchFamily="18" charset="0"/>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xmlns="" id="{96A3B06C-C540-4572-ACFE-1F611D66541F}"/>
              </a:ext>
            </a:extLst>
          </p:cNvPr>
          <p:cNvSpPr>
            <a:spLocks noGrp="1" noChangeArrowheads="1"/>
          </p:cNvSpPr>
          <p:nvPr>
            <p:ph type="title"/>
          </p:nvPr>
        </p:nvSpPr>
        <p:spPr>
          <a:xfrm>
            <a:off x="1981200" y="274638"/>
            <a:ext cx="8229600" cy="715962"/>
          </a:xfrm>
        </p:spPr>
        <p:txBody>
          <a:bodyPr/>
          <a:lstStyle/>
          <a:p>
            <a:pPr eaLnBrk="1" hangingPunct="1"/>
            <a:r>
              <a:rPr lang="en-US" altLang="en-US" sz="2800" b="1"/>
              <a:t> </a:t>
            </a:r>
            <a:r>
              <a:rPr lang="en-US" altLang="en-US" sz="2800" b="1" u="sng">
                <a:solidFill>
                  <a:srgbClr val="0000CC"/>
                </a:solidFill>
              </a:rPr>
              <a:t>Weak Normal</a:t>
            </a:r>
            <a:r>
              <a:rPr lang="en-US" altLang="en-US" sz="2800" b="1">
                <a:solidFill>
                  <a:srgbClr val="0000CC"/>
                </a:solidFill>
              </a:rPr>
              <a:t> Equivalence class test cases</a:t>
            </a:r>
          </a:p>
        </p:txBody>
      </p:sp>
      <p:sp>
        <p:nvSpPr>
          <p:cNvPr id="39939" name="Line 5">
            <a:extLst>
              <a:ext uri="{FF2B5EF4-FFF2-40B4-BE49-F238E27FC236}">
                <a16:creationId xmlns:a16="http://schemas.microsoft.com/office/drawing/2014/main" xmlns="" id="{A4CA6076-B2FE-425D-9917-F6C95FBAD519}"/>
              </a:ext>
            </a:extLst>
          </p:cNvPr>
          <p:cNvSpPr>
            <a:spLocks noChangeShapeType="1"/>
          </p:cNvSpPr>
          <p:nvPr/>
        </p:nvSpPr>
        <p:spPr bwMode="auto">
          <a:xfrm flipV="1">
            <a:off x="3124200" y="2209800"/>
            <a:ext cx="0" cy="3352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9940" name="Line 6">
            <a:extLst>
              <a:ext uri="{FF2B5EF4-FFF2-40B4-BE49-F238E27FC236}">
                <a16:creationId xmlns:a16="http://schemas.microsoft.com/office/drawing/2014/main" xmlns="" id="{6E4428C4-EDBB-4436-986B-E1B561C57BBA}"/>
              </a:ext>
            </a:extLst>
          </p:cNvPr>
          <p:cNvSpPr>
            <a:spLocks noChangeShapeType="1"/>
          </p:cNvSpPr>
          <p:nvPr/>
        </p:nvSpPr>
        <p:spPr bwMode="auto">
          <a:xfrm flipV="1">
            <a:off x="3124200" y="5562600"/>
            <a:ext cx="4419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9941" name="Text Box 7">
            <a:extLst>
              <a:ext uri="{FF2B5EF4-FFF2-40B4-BE49-F238E27FC236}">
                <a16:creationId xmlns:a16="http://schemas.microsoft.com/office/drawing/2014/main" xmlns="" id="{94431481-6A93-4D00-A847-BD45F22A2AA8}"/>
              </a:ext>
            </a:extLst>
          </p:cNvPr>
          <p:cNvSpPr txBox="1">
            <a:spLocks noChangeArrowheads="1"/>
          </p:cNvSpPr>
          <p:nvPr/>
        </p:nvSpPr>
        <p:spPr bwMode="auto">
          <a:xfrm>
            <a:off x="2590801" y="1981200"/>
            <a:ext cx="466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u="sng">
                <a:solidFill>
                  <a:srgbClr val="0000CC"/>
                </a:solidFill>
              </a:rPr>
              <a:t>X2</a:t>
            </a:r>
          </a:p>
        </p:txBody>
      </p:sp>
      <p:sp>
        <p:nvSpPr>
          <p:cNvPr id="39942" name="Text Box 8">
            <a:extLst>
              <a:ext uri="{FF2B5EF4-FFF2-40B4-BE49-F238E27FC236}">
                <a16:creationId xmlns:a16="http://schemas.microsoft.com/office/drawing/2014/main" xmlns="" id="{F33DA620-7108-40D0-B08B-441308D9990B}"/>
              </a:ext>
            </a:extLst>
          </p:cNvPr>
          <p:cNvSpPr txBox="1">
            <a:spLocks noChangeArrowheads="1"/>
          </p:cNvSpPr>
          <p:nvPr/>
        </p:nvSpPr>
        <p:spPr bwMode="auto">
          <a:xfrm>
            <a:off x="7543800" y="5257800"/>
            <a:ext cx="533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u="sng">
                <a:solidFill>
                  <a:srgbClr val="C00000"/>
                </a:solidFill>
              </a:rPr>
              <a:t>x1</a:t>
            </a:r>
          </a:p>
        </p:txBody>
      </p:sp>
      <p:sp>
        <p:nvSpPr>
          <p:cNvPr id="39943" name="Line 10">
            <a:extLst>
              <a:ext uri="{FF2B5EF4-FFF2-40B4-BE49-F238E27FC236}">
                <a16:creationId xmlns:a16="http://schemas.microsoft.com/office/drawing/2014/main" xmlns="" id="{250F89D3-DBCF-4B6A-A208-E93DB55434F7}"/>
              </a:ext>
            </a:extLst>
          </p:cNvPr>
          <p:cNvSpPr>
            <a:spLocks noChangeShapeType="1"/>
          </p:cNvSpPr>
          <p:nvPr/>
        </p:nvSpPr>
        <p:spPr bwMode="auto">
          <a:xfrm>
            <a:off x="3124200" y="4572000"/>
            <a:ext cx="3810000"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9944" name="Line 11">
            <a:extLst>
              <a:ext uri="{FF2B5EF4-FFF2-40B4-BE49-F238E27FC236}">
                <a16:creationId xmlns:a16="http://schemas.microsoft.com/office/drawing/2014/main" xmlns="" id="{184EC3B4-C8FA-4B75-AA88-BA6CFEAC4F8F}"/>
              </a:ext>
            </a:extLst>
          </p:cNvPr>
          <p:cNvSpPr>
            <a:spLocks noChangeShapeType="1"/>
          </p:cNvSpPr>
          <p:nvPr/>
        </p:nvSpPr>
        <p:spPr bwMode="auto">
          <a:xfrm>
            <a:off x="3124200" y="3733800"/>
            <a:ext cx="3810000"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9945" name="Line 12">
            <a:extLst>
              <a:ext uri="{FF2B5EF4-FFF2-40B4-BE49-F238E27FC236}">
                <a16:creationId xmlns:a16="http://schemas.microsoft.com/office/drawing/2014/main" xmlns="" id="{005AD8D7-F225-42EB-93A8-BF2A65CEB0E8}"/>
              </a:ext>
            </a:extLst>
          </p:cNvPr>
          <p:cNvSpPr>
            <a:spLocks noChangeShapeType="1"/>
          </p:cNvSpPr>
          <p:nvPr/>
        </p:nvSpPr>
        <p:spPr bwMode="auto">
          <a:xfrm>
            <a:off x="3124200" y="2895600"/>
            <a:ext cx="3810000"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9946" name="Line 14">
            <a:extLst>
              <a:ext uri="{FF2B5EF4-FFF2-40B4-BE49-F238E27FC236}">
                <a16:creationId xmlns:a16="http://schemas.microsoft.com/office/drawing/2014/main" xmlns="" id="{08D05B49-37A0-4321-B3A4-1C1D47CB41EB}"/>
              </a:ext>
            </a:extLst>
          </p:cNvPr>
          <p:cNvSpPr>
            <a:spLocks noChangeShapeType="1"/>
          </p:cNvSpPr>
          <p:nvPr/>
        </p:nvSpPr>
        <p:spPr bwMode="auto">
          <a:xfrm>
            <a:off x="4038600" y="2209800"/>
            <a:ext cx="0" cy="33528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9947" name="Line 15">
            <a:extLst>
              <a:ext uri="{FF2B5EF4-FFF2-40B4-BE49-F238E27FC236}">
                <a16:creationId xmlns:a16="http://schemas.microsoft.com/office/drawing/2014/main" xmlns="" id="{2EE8CA68-3072-4AFA-8BB0-FBDAEC3047D4}"/>
              </a:ext>
            </a:extLst>
          </p:cNvPr>
          <p:cNvSpPr>
            <a:spLocks noChangeShapeType="1"/>
          </p:cNvSpPr>
          <p:nvPr/>
        </p:nvSpPr>
        <p:spPr bwMode="auto">
          <a:xfrm>
            <a:off x="4800600" y="2209800"/>
            <a:ext cx="0" cy="33528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9948" name="Line 16">
            <a:extLst>
              <a:ext uri="{FF2B5EF4-FFF2-40B4-BE49-F238E27FC236}">
                <a16:creationId xmlns:a16="http://schemas.microsoft.com/office/drawing/2014/main" xmlns="" id="{0F17AD4B-3E50-4085-8C57-99689028BB79}"/>
              </a:ext>
            </a:extLst>
          </p:cNvPr>
          <p:cNvSpPr>
            <a:spLocks noChangeShapeType="1"/>
          </p:cNvSpPr>
          <p:nvPr/>
        </p:nvSpPr>
        <p:spPr bwMode="auto">
          <a:xfrm>
            <a:off x="5562600" y="2209800"/>
            <a:ext cx="0" cy="33528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9949" name="Line 17">
            <a:extLst>
              <a:ext uri="{FF2B5EF4-FFF2-40B4-BE49-F238E27FC236}">
                <a16:creationId xmlns:a16="http://schemas.microsoft.com/office/drawing/2014/main" xmlns="" id="{74075929-7F05-43E1-AB71-95EBACD55DF2}"/>
              </a:ext>
            </a:extLst>
          </p:cNvPr>
          <p:cNvSpPr>
            <a:spLocks noChangeShapeType="1"/>
          </p:cNvSpPr>
          <p:nvPr/>
        </p:nvSpPr>
        <p:spPr bwMode="auto">
          <a:xfrm>
            <a:off x="6324600" y="2209800"/>
            <a:ext cx="0" cy="33528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9950" name="Text Box 19">
            <a:extLst>
              <a:ext uri="{FF2B5EF4-FFF2-40B4-BE49-F238E27FC236}">
                <a16:creationId xmlns:a16="http://schemas.microsoft.com/office/drawing/2014/main" xmlns="" id="{28779B65-ED17-4BC0-A269-311701DB8821}"/>
              </a:ext>
            </a:extLst>
          </p:cNvPr>
          <p:cNvSpPr txBox="1">
            <a:spLocks noChangeArrowheads="1"/>
          </p:cNvSpPr>
          <p:nvPr/>
        </p:nvSpPr>
        <p:spPr bwMode="auto">
          <a:xfrm>
            <a:off x="2667000" y="441960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e</a:t>
            </a:r>
          </a:p>
        </p:txBody>
      </p:sp>
      <p:sp>
        <p:nvSpPr>
          <p:cNvPr id="39951" name="Text Box 20">
            <a:extLst>
              <a:ext uri="{FF2B5EF4-FFF2-40B4-BE49-F238E27FC236}">
                <a16:creationId xmlns:a16="http://schemas.microsoft.com/office/drawing/2014/main" xmlns="" id="{4D7F9770-9353-48F2-B267-7E2AC3364112}"/>
              </a:ext>
            </a:extLst>
          </p:cNvPr>
          <p:cNvSpPr txBox="1">
            <a:spLocks noChangeArrowheads="1"/>
          </p:cNvSpPr>
          <p:nvPr/>
        </p:nvSpPr>
        <p:spPr bwMode="auto">
          <a:xfrm>
            <a:off x="2667000" y="3581400"/>
            <a:ext cx="2428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f</a:t>
            </a:r>
          </a:p>
        </p:txBody>
      </p:sp>
      <p:sp>
        <p:nvSpPr>
          <p:cNvPr id="39952" name="Text Box 21">
            <a:extLst>
              <a:ext uri="{FF2B5EF4-FFF2-40B4-BE49-F238E27FC236}">
                <a16:creationId xmlns:a16="http://schemas.microsoft.com/office/drawing/2014/main" xmlns="" id="{3024C10C-0D0E-4E08-B4E2-555FECF5E2E4}"/>
              </a:ext>
            </a:extLst>
          </p:cNvPr>
          <p:cNvSpPr txBox="1">
            <a:spLocks noChangeArrowheads="1"/>
          </p:cNvSpPr>
          <p:nvPr/>
        </p:nvSpPr>
        <p:spPr bwMode="auto">
          <a:xfrm>
            <a:off x="2667000" y="266700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g</a:t>
            </a:r>
          </a:p>
        </p:txBody>
      </p:sp>
      <p:sp>
        <p:nvSpPr>
          <p:cNvPr id="39953" name="Text Box 23">
            <a:extLst>
              <a:ext uri="{FF2B5EF4-FFF2-40B4-BE49-F238E27FC236}">
                <a16:creationId xmlns:a16="http://schemas.microsoft.com/office/drawing/2014/main" xmlns="" id="{C732BD46-74C3-4044-910D-E37FC89664CF}"/>
              </a:ext>
            </a:extLst>
          </p:cNvPr>
          <p:cNvSpPr txBox="1">
            <a:spLocks noChangeArrowheads="1"/>
          </p:cNvSpPr>
          <p:nvPr/>
        </p:nvSpPr>
        <p:spPr bwMode="auto">
          <a:xfrm>
            <a:off x="3886200" y="571500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a</a:t>
            </a:r>
          </a:p>
        </p:txBody>
      </p:sp>
      <p:sp>
        <p:nvSpPr>
          <p:cNvPr id="39954" name="Text Box 24">
            <a:extLst>
              <a:ext uri="{FF2B5EF4-FFF2-40B4-BE49-F238E27FC236}">
                <a16:creationId xmlns:a16="http://schemas.microsoft.com/office/drawing/2014/main" xmlns="" id="{A27D63A1-B552-4249-888F-4003B0970682}"/>
              </a:ext>
            </a:extLst>
          </p:cNvPr>
          <p:cNvSpPr txBox="1">
            <a:spLocks noChangeArrowheads="1"/>
          </p:cNvSpPr>
          <p:nvPr/>
        </p:nvSpPr>
        <p:spPr bwMode="auto">
          <a:xfrm>
            <a:off x="4648200" y="571500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b</a:t>
            </a:r>
          </a:p>
        </p:txBody>
      </p:sp>
      <p:sp>
        <p:nvSpPr>
          <p:cNvPr id="39955" name="Text Box 25">
            <a:extLst>
              <a:ext uri="{FF2B5EF4-FFF2-40B4-BE49-F238E27FC236}">
                <a16:creationId xmlns:a16="http://schemas.microsoft.com/office/drawing/2014/main" xmlns="" id="{C1EC1373-24D3-4ED1-92EA-2F4B682E01DC}"/>
              </a:ext>
            </a:extLst>
          </p:cNvPr>
          <p:cNvSpPr txBox="1">
            <a:spLocks noChangeArrowheads="1"/>
          </p:cNvSpPr>
          <p:nvPr/>
        </p:nvSpPr>
        <p:spPr bwMode="auto">
          <a:xfrm>
            <a:off x="5410200" y="5715000"/>
            <a:ext cx="2873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c</a:t>
            </a:r>
          </a:p>
        </p:txBody>
      </p:sp>
      <p:sp>
        <p:nvSpPr>
          <p:cNvPr id="39956" name="Text Box 26">
            <a:extLst>
              <a:ext uri="{FF2B5EF4-FFF2-40B4-BE49-F238E27FC236}">
                <a16:creationId xmlns:a16="http://schemas.microsoft.com/office/drawing/2014/main" xmlns="" id="{2A2AF732-732E-4E9F-8B64-95FB84304A78}"/>
              </a:ext>
            </a:extLst>
          </p:cNvPr>
          <p:cNvSpPr txBox="1">
            <a:spLocks noChangeArrowheads="1"/>
          </p:cNvSpPr>
          <p:nvPr/>
        </p:nvSpPr>
        <p:spPr bwMode="auto">
          <a:xfrm>
            <a:off x="6172200" y="571500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d</a:t>
            </a:r>
          </a:p>
        </p:txBody>
      </p:sp>
      <p:sp>
        <p:nvSpPr>
          <p:cNvPr id="39957" name="Oval 28">
            <a:extLst>
              <a:ext uri="{FF2B5EF4-FFF2-40B4-BE49-F238E27FC236}">
                <a16:creationId xmlns:a16="http://schemas.microsoft.com/office/drawing/2014/main" xmlns="" id="{2511CFF4-1DA9-4D65-8C09-9663A97C7C9E}"/>
              </a:ext>
            </a:extLst>
          </p:cNvPr>
          <p:cNvSpPr>
            <a:spLocks noChangeArrowheads="1"/>
          </p:cNvSpPr>
          <p:nvPr/>
        </p:nvSpPr>
        <p:spPr bwMode="auto">
          <a:xfrm>
            <a:off x="5029200" y="3352800"/>
            <a:ext cx="228600" cy="2286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9958" name="Oval 29">
            <a:extLst>
              <a:ext uri="{FF2B5EF4-FFF2-40B4-BE49-F238E27FC236}">
                <a16:creationId xmlns:a16="http://schemas.microsoft.com/office/drawing/2014/main" xmlns="" id="{8A222153-F607-4770-86FD-B8DA268AECCC}"/>
              </a:ext>
            </a:extLst>
          </p:cNvPr>
          <p:cNvSpPr>
            <a:spLocks noChangeArrowheads="1"/>
          </p:cNvSpPr>
          <p:nvPr/>
        </p:nvSpPr>
        <p:spPr bwMode="auto">
          <a:xfrm>
            <a:off x="5791200" y="4038600"/>
            <a:ext cx="228600" cy="2286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9959" name="Oval 27">
            <a:extLst>
              <a:ext uri="{FF2B5EF4-FFF2-40B4-BE49-F238E27FC236}">
                <a16:creationId xmlns:a16="http://schemas.microsoft.com/office/drawing/2014/main" xmlns="" id="{E0BED00B-F247-42F1-B0EB-69AD03EC6AD8}"/>
              </a:ext>
            </a:extLst>
          </p:cNvPr>
          <p:cNvSpPr>
            <a:spLocks noChangeArrowheads="1"/>
          </p:cNvSpPr>
          <p:nvPr/>
        </p:nvSpPr>
        <p:spPr bwMode="auto">
          <a:xfrm>
            <a:off x="4191000" y="4191000"/>
            <a:ext cx="228600" cy="2286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CF3826-5101-46A2-A56E-2AB339BAA9F2}"/>
              </a:ext>
            </a:extLst>
          </p:cNvPr>
          <p:cNvSpPr>
            <a:spLocks noGrp="1"/>
          </p:cNvSpPr>
          <p:nvPr>
            <p:ph type="title"/>
          </p:nvPr>
        </p:nvSpPr>
        <p:spPr/>
        <p:txBody>
          <a:bodyPr/>
          <a:lstStyle/>
          <a:p>
            <a:pPr eaLnBrk="1" hangingPunct="1">
              <a:defRPr/>
            </a:pPr>
            <a:r>
              <a:rPr lang="en-US" dirty="0"/>
              <a:t>Strong Normal Equivalence testing</a:t>
            </a:r>
          </a:p>
        </p:txBody>
      </p:sp>
      <p:sp>
        <p:nvSpPr>
          <p:cNvPr id="40963" name="Content Placeholder 2">
            <a:extLst>
              <a:ext uri="{FF2B5EF4-FFF2-40B4-BE49-F238E27FC236}">
                <a16:creationId xmlns:a16="http://schemas.microsoft.com/office/drawing/2014/main" xmlns="" id="{C30B0B00-F83C-4FB5-8A05-48EA8AAC36E8}"/>
              </a:ext>
            </a:extLst>
          </p:cNvPr>
          <p:cNvSpPr>
            <a:spLocks noGrp="1"/>
          </p:cNvSpPr>
          <p:nvPr>
            <p:ph sz="quarter" idx="1"/>
          </p:nvPr>
        </p:nvSpPr>
        <p:spPr>
          <a:xfrm>
            <a:off x="1825625" y="1527175"/>
            <a:ext cx="8504238" cy="4572000"/>
          </a:xfrm>
        </p:spPr>
        <p:txBody>
          <a:bodyPr/>
          <a:lstStyle/>
          <a:p>
            <a:pPr eaLnBrk="1" hangingPunct="1"/>
            <a:r>
              <a:rPr lang="en-US" altLang="en-US" sz="2400" b="1"/>
              <a:t>Multi Fault assumption.</a:t>
            </a:r>
          </a:p>
          <a:p>
            <a:pPr eaLnBrk="1" hangingPunct="1"/>
            <a:r>
              <a:rPr lang="en-US" altLang="en-US" sz="2400"/>
              <a:t>We need Test cases from each element of the Cartesian product of the equivalence classes.</a:t>
            </a:r>
          </a:p>
          <a:p>
            <a:pPr eaLnBrk="1" hangingPunct="1"/>
            <a:r>
              <a:rPr lang="en-US" altLang="en-US" sz="2400"/>
              <a:t>The Cartesian product guarantees that we have a notion of completeness in two senses</a:t>
            </a:r>
          </a:p>
          <a:p>
            <a:pPr lvl="1" eaLnBrk="1" hangingPunct="1"/>
            <a:r>
              <a:rPr lang="en-US" altLang="en-US">
                <a:solidFill>
                  <a:srgbClr val="C00000"/>
                </a:solidFill>
              </a:rPr>
              <a:t>We cover all the equivalence classes, </a:t>
            </a:r>
          </a:p>
          <a:p>
            <a:pPr lvl="1" eaLnBrk="1" hangingPunct="1"/>
            <a:r>
              <a:rPr lang="en-US" altLang="en-US">
                <a:solidFill>
                  <a:srgbClr val="C00000"/>
                </a:solidFill>
              </a:rPr>
              <a:t>We have 1 of each possible combination of inputs.</a:t>
            </a:r>
          </a:p>
          <a:p>
            <a:pPr eaLnBrk="1" hangingPunct="1">
              <a:buFontTx/>
              <a:buNone/>
            </a:pPr>
            <a:endParaRPr lang="en-US" altLang="en-US" sz="2400" b="1"/>
          </a:p>
          <a:p>
            <a:pPr eaLnBrk="1" hangingPunct="1">
              <a:buFontTx/>
              <a:buNone/>
            </a:pPr>
            <a:r>
              <a:rPr lang="en-US" altLang="en-US" sz="2400" b="1"/>
              <a:t>                   </a:t>
            </a:r>
          </a:p>
          <a:p>
            <a:pPr eaLnBrk="1" hangingPunct="1"/>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xmlns="" id="{9E1C564E-2EA5-4FFC-9E68-A1FBE67A253E}"/>
              </a:ext>
            </a:extLst>
          </p:cNvPr>
          <p:cNvSpPr>
            <a:spLocks noGrp="1" noChangeArrowheads="1"/>
          </p:cNvSpPr>
          <p:nvPr>
            <p:ph type="title"/>
          </p:nvPr>
        </p:nvSpPr>
        <p:spPr>
          <a:xfrm>
            <a:off x="1981200" y="274638"/>
            <a:ext cx="8229600" cy="715962"/>
          </a:xfrm>
        </p:spPr>
        <p:txBody>
          <a:bodyPr/>
          <a:lstStyle/>
          <a:p>
            <a:pPr eaLnBrk="1" hangingPunct="1"/>
            <a:r>
              <a:rPr lang="en-US" altLang="en-US" sz="2800" b="1"/>
              <a:t> </a:t>
            </a:r>
            <a:r>
              <a:rPr lang="en-US" altLang="en-US" sz="2800" b="1" u="sng">
                <a:solidFill>
                  <a:srgbClr val="0000CC"/>
                </a:solidFill>
              </a:rPr>
              <a:t>Strong Normal</a:t>
            </a:r>
            <a:r>
              <a:rPr lang="en-US" altLang="en-US" sz="2800" b="1">
                <a:solidFill>
                  <a:srgbClr val="0000CC"/>
                </a:solidFill>
              </a:rPr>
              <a:t> Equivalence class test cases</a:t>
            </a:r>
          </a:p>
        </p:txBody>
      </p:sp>
      <p:sp>
        <p:nvSpPr>
          <p:cNvPr id="41987" name="Line 5">
            <a:extLst>
              <a:ext uri="{FF2B5EF4-FFF2-40B4-BE49-F238E27FC236}">
                <a16:creationId xmlns:a16="http://schemas.microsoft.com/office/drawing/2014/main" xmlns="" id="{C3C48512-95D9-41C9-ABBD-2856B464C5E1}"/>
              </a:ext>
            </a:extLst>
          </p:cNvPr>
          <p:cNvSpPr>
            <a:spLocks noChangeShapeType="1"/>
          </p:cNvSpPr>
          <p:nvPr/>
        </p:nvSpPr>
        <p:spPr bwMode="auto">
          <a:xfrm flipV="1">
            <a:off x="3124200" y="2209800"/>
            <a:ext cx="0" cy="3352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988" name="Line 6">
            <a:extLst>
              <a:ext uri="{FF2B5EF4-FFF2-40B4-BE49-F238E27FC236}">
                <a16:creationId xmlns:a16="http://schemas.microsoft.com/office/drawing/2014/main" xmlns="" id="{A2C915D1-14AE-4116-AB87-1FEDA5DA7B56}"/>
              </a:ext>
            </a:extLst>
          </p:cNvPr>
          <p:cNvSpPr>
            <a:spLocks noChangeShapeType="1"/>
          </p:cNvSpPr>
          <p:nvPr/>
        </p:nvSpPr>
        <p:spPr bwMode="auto">
          <a:xfrm flipV="1">
            <a:off x="3124200" y="5562600"/>
            <a:ext cx="4419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989" name="Text Box 7">
            <a:extLst>
              <a:ext uri="{FF2B5EF4-FFF2-40B4-BE49-F238E27FC236}">
                <a16:creationId xmlns:a16="http://schemas.microsoft.com/office/drawing/2014/main" xmlns="" id="{A84B0778-7444-446A-8C89-356DB94DB49A}"/>
              </a:ext>
            </a:extLst>
          </p:cNvPr>
          <p:cNvSpPr txBox="1">
            <a:spLocks noChangeArrowheads="1"/>
          </p:cNvSpPr>
          <p:nvPr/>
        </p:nvSpPr>
        <p:spPr bwMode="auto">
          <a:xfrm>
            <a:off x="2590801" y="1981200"/>
            <a:ext cx="466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u="sng">
                <a:solidFill>
                  <a:srgbClr val="0000CC"/>
                </a:solidFill>
              </a:rPr>
              <a:t>X2</a:t>
            </a:r>
          </a:p>
        </p:txBody>
      </p:sp>
      <p:sp>
        <p:nvSpPr>
          <p:cNvPr id="41990" name="Text Box 8">
            <a:extLst>
              <a:ext uri="{FF2B5EF4-FFF2-40B4-BE49-F238E27FC236}">
                <a16:creationId xmlns:a16="http://schemas.microsoft.com/office/drawing/2014/main" xmlns="" id="{EE95D2D5-59E7-4CD5-AE39-41D89168A8D6}"/>
              </a:ext>
            </a:extLst>
          </p:cNvPr>
          <p:cNvSpPr txBox="1">
            <a:spLocks noChangeArrowheads="1"/>
          </p:cNvSpPr>
          <p:nvPr/>
        </p:nvSpPr>
        <p:spPr bwMode="auto">
          <a:xfrm>
            <a:off x="7543800" y="5257800"/>
            <a:ext cx="533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u="sng">
                <a:solidFill>
                  <a:srgbClr val="C00000"/>
                </a:solidFill>
              </a:rPr>
              <a:t>x1</a:t>
            </a:r>
          </a:p>
        </p:txBody>
      </p:sp>
      <p:sp>
        <p:nvSpPr>
          <p:cNvPr id="41991" name="Line 10">
            <a:extLst>
              <a:ext uri="{FF2B5EF4-FFF2-40B4-BE49-F238E27FC236}">
                <a16:creationId xmlns:a16="http://schemas.microsoft.com/office/drawing/2014/main" xmlns="" id="{BDD7ACAB-23FA-4D60-9311-C4C386B2E717}"/>
              </a:ext>
            </a:extLst>
          </p:cNvPr>
          <p:cNvSpPr>
            <a:spLocks noChangeShapeType="1"/>
          </p:cNvSpPr>
          <p:nvPr/>
        </p:nvSpPr>
        <p:spPr bwMode="auto">
          <a:xfrm>
            <a:off x="3124200" y="4572000"/>
            <a:ext cx="3810000"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992" name="Line 11">
            <a:extLst>
              <a:ext uri="{FF2B5EF4-FFF2-40B4-BE49-F238E27FC236}">
                <a16:creationId xmlns:a16="http://schemas.microsoft.com/office/drawing/2014/main" xmlns="" id="{9F205499-1649-4C88-A850-59AB8B96BB80}"/>
              </a:ext>
            </a:extLst>
          </p:cNvPr>
          <p:cNvSpPr>
            <a:spLocks noChangeShapeType="1"/>
          </p:cNvSpPr>
          <p:nvPr/>
        </p:nvSpPr>
        <p:spPr bwMode="auto">
          <a:xfrm>
            <a:off x="3124200" y="3733800"/>
            <a:ext cx="3810000"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993" name="Line 12">
            <a:extLst>
              <a:ext uri="{FF2B5EF4-FFF2-40B4-BE49-F238E27FC236}">
                <a16:creationId xmlns:a16="http://schemas.microsoft.com/office/drawing/2014/main" xmlns="" id="{6F9A0F21-C957-493B-8AD1-B97F7B6C65B2}"/>
              </a:ext>
            </a:extLst>
          </p:cNvPr>
          <p:cNvSpPr>
            <a:spLocks noChangeShapeType="1"/>
          </p:cNvSpPr>
          <p:nvPr/>
        </p:nvSpPr>
        <p:spPr bwMode="auto">
          <a:xfrm>
            <a:off x="3124200" y="2895600"/>
            <a:ext cx="3810000"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994" name="Line 14">
            <a:extLst>
              <a:ext uri="{FF2B5EF4-FFF2-40B4-BE49-F238E27FC236}">
                <a16:creationId xmlns:a16="http://schemas.microsoft.com/office/drawing/2014/main" xmlns="" id="{42C4D570-B13C-47EF-8FC6-4653A838B049}"/>
              </a:ext>
            </a:extLst>
          </p:cNvPr>
          <p:cNvSpPr>
            <a:spLocks noChangeShapeType="1"/>
          </p:cNvSpPr>
          <p:nvPr/>
        </p:nvSpPr>
        <p:spPr bwMode="auto">
          <a:xfrm>
            <a:off x="4038600" y="2209800"/>
            <a:ext cx="0" cy="33528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995" name="Line 15">
            <a:extLst>
              <a:ext uri="{FF2B5EF4-FFF2-40B4-BE49-F238E27FC236}">
                <a16:creationId xmlns:a16="http://schemas.microsoft.com/office/drawing/2014/main" xmlns="" id="{808DE311-6567-47F8-8AFB-E5F18A672D20}"/>
              </a:ext>
            </a:extLst>
          </p:cNvPr>
          <p:cNvSpPr>
            <a:spLocks noChangeShapeType="1"/>
          </p:cNvSpPr>
          <p:nvPr/>
        </p:nvSpPr>
        <p:spPr bwMode="auto">
          <a:xfrm>
            <a:off x="4800600" y="2209800"/>
            <a:ext cx="0" cy="33528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996" name="Line 16">
            <a:extLst>
              <a:ext uri="{FF2B5EF4-FFF2-40B4-BE49-F238E27FC236}">
                <a16:creationId xmlns:a16="http://schemas.microsoft.com/office/drawing/2014/main" xmlns="" id="{1947DBF3-A8EC-49BD-B5BF-9F2673751781}"/>
              </a:ext>
            </a:extLst>
          </p:cNvPr>
          <p:cNvSpPr>
            <a:spLocks noChangeShapeType="1"/>
          </p:cNvSpPr>
          <p:nvPr/>
        </p:nvSpPr>
        <p:spPr bwMode="auto">
          <a:xfrm>
            <a:off x="5562600" y="2209800"/>
            <a:ext cx="0" cy="33528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997" name="Line 17">
            <a:extLst>
              <a:ext uri="{FF2B5EF4-FFF2-40B4-BE49-F238E27FC236}">
                <a16:creationId xmlns:a16="http://schemas.microsoft.com/office/drawing/2014/main" xmlns="" id="{AB7000AF-AAF3-4BAC-AB86-E13CA2526585}"/>
              </a:ext>
            </a:extLst>
          </p:cNvPr>
          <p:cNvSpPr>
            <a:spLocks noChangeShapeType="1"/>
          </p:cNvSpPr>
          <p:nvPr/>
        </p:nvSpPr>
        <p:spPr bwMode="auto">
          <a:xfrm>
            <a:off x="6324600" y="2209800"/>
            <a:ext cx="0" cy="33528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998" name="Text Box 19">
            <a:extLst>
              <a:ext uri="{FF2B5EF4-FFF2-40B4-BE49-F238E27FC236}">
                <a16:creationId xmlns:a16="http://schemas.microsoft.com/office/drawing/2014/main" xmlns="" id="{2314B585-473B-45D4-B972-C0ABECE40A5D}"/>
              </a:ext>
            </a:extLst>
          </p:cNvPr>
          <p:cNvSpPr txBox="1">
            <a:spLocks noChangeArrowheads="1"/>
          </p:cNvSpPr>
          <p:nvPr/>
        </p:nvSpPr>
        <p:spPr bwMode="auto">
          <a:xfrm>
            <a:off x="2667000" y="441960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e</a:t>
            </a:r>
          </a:p>
        </p:txBody>
      </p:sp>
      <p:sp>
        <p:nvSpPr>
          <p:cNvPr id="41999" name="Text Box 20">
            <a:extLst>
              <a:ext uri="{FF2B5EF4-FFF2-40B4-BE49-F238E27FC236}">
                <a16:creationId xmlns:a16="http://schemas.microsoft.com/office/drawing/2014/main" xmlns="" id="{2F910840-2BAB-4C7B-BDCC-63FDE22D513F}"/>
              </a:ext>
            </a:extLst>
          </p:cNvPr>
          <p:cNvSpPr txBox="1">
            <a:spLocks noChangeArrowheads="1"/>
          </p:cNvSpPr>
          <p:nvPr/>
        </p:nvSpPr>
        <p:spPr bwMode="auto">
          <a:xfrm>
            <a:off x="2667000" y="3581400"/>
            <a:ext cx="2428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f</a:t>
            </a:r>
          </a:p>
        </p:txBody>
      </p:sp>
      <p:sp>
        <p:nvSpPr>
          <p:cNvPr id="42000" name="Text Box 21">
            <a:extLst>
              <a:ext uri="{FF2B5EF4-FFF2-40B4-BE49-F238E27FC236}">
                <a16:creationId xmlns:a16="http://schemas.microsoft.com/office/drawing/2014/main" xmlns="" id="{FFCD6D5A-D735-441C-B4A6-56F867F573BE}"/>
              </a:ext>
            </a:extLst>
          </p:cNvPr>
          <p:cNvSpPr txBox="1">
            <a:spLocks noChangeArrowheads="1"/>
          </p:cNvSpPr>
          <p:nvPr/>
        </p:nvSpPr>
        <p:spPr bwMode="auto">
          <a:xfrm>
            <a:off x="2667000" y="266700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g</a:t>
            </a:r>
          </a:p>
        </p:txBody>
      </p:sp>
      <p:sp>
        <p:nvSpPr>
          <p:cNvPr id="42001" name="Text Box 23">
            <a:extLst>
              <a:ext uri="{FF2B5EF4-FFF2-40B4-BE49-F238E27FC236}">
                <a16:creationId xmlns:a16="http://schemas.microsoft.com/office/drawing/2014/main" xmlns="" id="{C4361D85-170D-4C4B-B15E-891AC7BFB609}"/>
              </a:ext>
            </a:extLst>
          </p:cNvPr>
          <p:cNvSpPr txBox="1">
            <a:spLocks noChangeArrowheads="1"/>
          </p:cNvSpPr>
          <p:nvPr/>
        </p:nvSpPr>
        <p:spPr bwMode="auto">
          <a:xfrm>
            <a:off x="3886200" y="571500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a</a:t>
            </a:r>
          </a:p>
        </p:txBody>
      </p:sp>
      <p:sp>
        <p:nvSpPr>
          <p:cNvPr id="42002" name="Text Box 24">
            <a:extLst>
              <a:ext uri="{FF2B5EF4-FFF2-40B4-BE49-F238E27FC236}">
                <a16:creationId xmlns:a16="http://schemas.microsoft.com/office/drawing/2014/main" xmlns="" id="{18B71C4D-4740-4C47-840E-22486A444FE8}"/>
              </a:ext>
            </a:extLst>
          </p:cNvPr>
          <p:cNvSpPr txBox="1">
            <a:spLocks noChangeArrowheads="1"/>
          </p:cNvSpPr>
          <p:nvPr/>
        </p:nvSpPr>
        <p:spPr bwMode="auto">
          <a:xfrm>
            <a:off x="4648200" y="571500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b</a:t>
            </a:r>
          </a:p>
        </p:txBody>
      </p:sp>
      <p:sp>
        <p:nvSpPr>
          <p:cNvPr id="42003" name="Text Box 25">
            <a:extLst>
              <a:ext uri="{FF2B5EF4-FFF2-40B4-BE49-F238E27FC236}">
                <a16:creationId xmlns:a16="http://schemas.microsoft.com/office/drawing/2014/main" xmlns="" id="{B11AC679-BF05-4EE2-AD74-1B1E1CA8AC7C}"/>
              </a:ext>
            </a:extLst>
          </p:cNvPr>
          <p:cNvSpPr txBox="1">
            <a:spLocks noChangeArrowheads="1"/>
          </p:cNvSpPr>
          <p:nvPr/>
        </p:nvSpPr>
        <p:spPr bwMode="auto">
          <a:xfrm>
            <a:off x="5410200" y="5715000"/>
            <a:ext cx="2873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c</a:t>
            </a:r>
          </a:p>
        </p:txBody>
      </p:sp>
      <p:sp>
        <p:nvSpPr>
          <p:cNvPr id="42004" name="Text Box 26">
            <a:extLst>
              <a:ext uri="{FF2B5EF4-FFF2-40B4-BE49-F238E27FC236}">
                <a16:creationId xmlns:a16="http://schemas.microsoft.com/office/drawing/2014/main" xmlns="" id="{9D4E20A9-52E2-4532-A000-5A98276C002A}"/>
              </a:ext>
            </a:extLst>
          </p:cNvPr>
          <p:cNvSpPr txBox="1">
            <a:spLocks noChangeArrowheads="1"/>
          </p:cNvSpPr>
          <p:nvPr/>
        </p:nvSpPr>
        <p:spPr bwMode="auto">
          <a:xfrm>
            <a:off x="6172200" y="571500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d</a:t>
            </a:r>
          </a:p>
        </p:txBody>
      </p:sp>
      <p:sp>
        <p:nvSpPr>
          <p:cNvPr id="42005" name="Oval 28">
            <a:extLst>
              <a:ext uri="{FF2B5EF4-FFF2-40B4-BE49-F238E27FC236}">
                <a16:creationId xmlns:a16="http://schemas.microsoft.com/office/drawing/2014/main" xmlns="" id="{0C71FADF-A29D-46AA-8C81-597FFF36F5C9}"/>
              </a:ext>
            </a:extLst>
          </p:cNvPr>
          <p:cNvSpPr>
            <a:spLocks noChangeArrowheads="1"/>
          </p:cNvSpPr>
          <p:nvPr/>
        </p:nvSpPr>
        <p:spPr bwMode="auto">
          <a:xfrm>
            <a:off x="4876800" y="3048000"/>
            <a:ext cx="228600" cy="2286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2006" name="Oval 29">
            <a:extLst>
              <a:ext uri="{FF2B5EF4-FFF2-40B4-BE49-F238E27FC236}">
                <a16:creationId xmlns:a16="http://schemas.microsoft.com/office/drawing/2014/main" xmlns="" id="{48E42077-71F3-4A09-B47E-371885EF7A3C}"/>
              </a:ext>
            </a:extLst>
          </p:cNvPr>
          <p:cNvSpPr>
            <a:spLocks noChangeArrowheads="1"/>
          </p:cNvSpPr>
          <p:nvPr/>
        </p:nvSpPr>
        <p:spPr bwMode="auto">
          <a:xfrm>
            <a:off x="5791200" y="4038600"/>
            <a:ext cx="228600" cy="2286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2007" name="Oval 27">
            <a:extLst>
              <a:ext uri="{FF2B5EF4-FFF2-40B4-BE49-F238E27FC236}">
                <a16:creationId xmlns:a16="http://schemas.microsoft.com/office/drawing/2014/main" xmlns="" id="{17B11BE7-2BDF-4DD6-AD69-5225730179B8}"/>
              </a:ext>
            </a:extLst>
          </p:cNvPr>
          <p:cNvSpPr>
            <a:spLocks noChangeArrowheads="1"/>
          </p:cNvSpPr>
          <p:nvPr/>
        </p:nvSpPr>
        <p:spPr bwMode="auto">
          <a:xfrm>
            <a:off x="4191000" y="4191000"/>
            <a:ext cx="228600" cy="2286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2008" name="Oval 27">
            <a:extLst>
              <a:ext uri="{FF2B5EF4-FFF2-40B4-BE49-F238E27FC236}">
                <a16:creationId xmlns:a16="http://schemas.microsoft.com/office/drawing/2014/main" xmlns="" id="{E3623EE9-4243-407C-9F46-DD7A93A195C6}"/>
              </a:ext>
            </a:extLst>
          </p:cNvPr>
          <p:cNvSpPr>
            <a:spLocks noChangeArrowheads="1"/>
          </p:cNvSpPr>
          <p:nvPr/>
        </p:nvSpPr>
        <p:spPr bwMode="auto">
          <a:xfrm>
            <a:off x="4191000" y="3048000"/>
            <a:ext cx="228600" cy="2286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2009" name="Oval 27">
            <a:extLst>
              <a:ext uri="{FF2B5EF4-FFF2-40B4-BE49-F238E27FC236}">
                <a16:creationId xmlns:a16="http://schemas.microsoft.com/office/drawing/2014/main" xmlns="" id="{334C353C-556A-4728-BA45-B6B3004C9707}"/>
              </a:ext>
            </a:extLst>
          </p:cNvPr>
          <p:cNvSpPr>
            <a:spLocks noChangeArrowheads="1"/>
          </p:cNvSpPr>
          <p:nvPr/>
        </p:nvSpPr>
        <p:spPr bwMode="auto">
          <a:xfrm>
            <a:off x="5867400" y="3276600"/>
            <a:ext cx="228600" cy="2286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2010" name="Oval 27">
            <a:extLst>
              <a:ext uri="{FF2B5EF4-FFF2-40B4-BE49-F238E27FC236}">
                <a16:creationId xmlns:a16="http://schemas.microsoft.com/office/drawing/2014/main" xmlns="" id="{AF296AD7-B0AC-4D3D-AB21-BD31926B513D}"/>
              </a:ext>
            </a:extLst>
          </p:cNvPr>
          <p:cNvSpPr>
            <a:spLocks noChangeArrowheads="1"/>
          </p:cNvSpPr>
          <p:nvPr/>
        </p:nvSpPr>
        <p:spPr bwMode="auto">
          <a:xfrm>
            <a:off x="5257800" y="4267200"/>
            <a:ext cx="228600" cy="2286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1130EE-AEBD-41EB-A24B-C94CF9431BE0}"/>
              </a:ext>
            </a:extLst>
          </p:cNvPr>
          <p:cNvSpPr>
            <a:spLocks noGrp="1"/>
          </p:cNvSpPr>
          <p:nvPr>
            <p:ph type="title"/>
          </p:nvPr>
        </p:nvSpPr>
        <p:spPr/>
        <p:txBody>
          <a:bodyPr/>
          <a:lstStyle/>
          <a:p>
            <a:pPr eaLnBrk="1" hangingPunct="1">
              <a:defRPr/>
            </a:pPr>
            <a:r>
              <a:rPr lang="en-US" dirty="0"/>
              <a:t>Weak Robust Equivalence  class Testing</a:t>
            </a:r>
          </a:p>
        </p:txBody>
      </p:sp>
      <p:sp>
        <p:nvSpPr>
          <p:cNvPr id="43011" name="Content Placeholder 2">
            <a:extLst>
              <a:ext uri="{FF2B5EF4-FFF2-40B4-BE49-F238E27FC236}">
                <a16:creationId xmlns:a16="http://schemas.microsoft.com/office/drawing/2014/main" xmlns="" id="{27D7B0C2-45CB-4E73-93F6-A1877D0B11EE}"/>
              </a:ext>
            </a:extLst>
          </p:cNvPr>
          <p:cNvSpPr>
            <a:spLocks noGrp="1"/>
          </p:cNvSpPr>
          <p:nvPr>
            <p:ph sz="quarter" idx="1"/>
          </p:nvPr>
        </p:nvSpPr>
        <p:spPr>
          <a:xfrm>
            <a:off x="1825625" y="1527175"/>
            <a:ext cx="8504238" cy="4572000"/>
          </a:xfrm>
        </p:spPr>
        <p:txBody>
          <a:bodyPr/>
          <a:lstStyle/>
          <a:p>
            <a:pPr algn="just" eaLnBrk="1" hangingPunct="1">
              <a:lnSpc>
                <a:spcPct val="90000"/>
              </a:lnSpc>
            </a:pPr>
            <a:r>
              <a:rPr lang="en-US" altLang="en-US"/>
              <a:t>Up to now we have only considered partitioning the </a:t>
            </a:r>
            <a:r>
              <a:rPr lang="en-US" altLang="en-US" i="1" u="sng"/>
              <a:t>valid</a:t>
            </a:r>
            <a:r>
              <a:rPr lang="en-US" altLang="en-US"/>
              <a:t> input space.</a:t>
            </a:r>
          </a:p>
          <a:p>
            <a:pPr algn="just" eaLnBrk="1" hangingPunct="1">
              <a:lnSpc>
                <a:spcPct val="90000"/>
              </a:lnSpc>
            </a:pPr>
            <a:endParaRPr lang="en-US" altLang="en-US"/>
          </a:p>
          <a:p>
            <a:pPr algn="just" eaLnBrk="1" hangingPunct="1">
              <a:lnSpc>
                <a:spcPct val="90000"/>
              </a:lnSpc>
            </a:pPr>
            <a:r>
              <a:rPr lang="en-US" altLang="en-US">
                <a:solidFill>
                  <a:srgbClr val="0000CC"/>
                </a:solidFill>
              </a:rPr>
              <a:t>“Weak robust” </a:t>
            </a:r>
            <a:r>
              <a:rPr lang="en-US" altLang="en-US"/>
              <a:t>is similar to “weak normal” equivalence test except that the </a:t>
            </a:r>
            <a:r>
              <a:rPr lang="en-US" altLang="en-US" i="1" u="sng">
                <a:solidFill>
                  <a:srgbClr val="660033"/>
                </a:solidFill>
              </a:rPr>
              <a:t>invalid</a:t>
            </a:r>
            <a:r>
              <a:rPr lang="en-US" altLang="en-US"/>
              <a:t> input variables are now considered.</a:t>
            </a:r>
          </a:p>
          <a:p>
            <a:pPr algn="just" eaLnBrk="1" hangingPunct="1">
              <a:lnSpc>
                <a:spcPct val="90000"/>
              </a:lnSpc>
            </a:pPr>
            <a:r>
              <a:rPr lang="en-US" altLang="en-US"/>
              <a:t>The </a:t>
            </a:r>
            <a:r>
              <a:rPr lang="en-US" altLang="en-US">
                <a:solidFill>
                  <a:srgbClr val="C00000"/>
                </a:solidFill>
              </a:rPr>
              <a:t>robust part </a:t>
            </a:r>
            <a:r>
              <a:rPr lang="en-US" altLang="en-US"/>
              <a:t>comes from consideration of </a:t>
            </a:r>
            <a:r>
              <a:rPr lang="en-US" altLang="en-US">
                <a:solidFill>
                  <a:srgbClr val="C00000"/>
                </a:solidFill>
              </a:rPr>
              <a:t>invalid values,</a:t>
            </a:r>
            <a:r>
              <a:rPr lang="en-US" altLang="en-US"/>
              <a:t> &amp; the </a:t>
            </a:r>
            <a:r>
              <a:rPr lang="en-US" altLang="en-US">
                <a:solidFill>
                  <a:srgbClr val="C00000"/>
                </a:solidFill>
              </a:rPr>
              <a:t>weak part </a:t>
            </a:r>
            <a:r>
              <a:rPr lang="en-US" altLang="en-US"/>
              <a:t>refers to the </a:t>
            </a:r>
            <a:r>
              <a:rPr lang="en-US" altLang="en-US">
                <a:solidFill>
                  <a:srgbClr val="C00000"/>
                </a:solidFill>
              </a:rPr>
              <a:t>single fault assumption.</a:t>
            </a:r>
          </a:p>
          <a:p>
            <a:pPr algn="just" eaLnBrk="1" hangingPunct="1">
              <a:lnSpc>
                <a:spcPct val="90000"/>
              </a:lnSpc>
            </a:pPr>
            <a:endParaRPr lang="en-US" altLang="en-US">
              <a:solidFill>
                <a:srgbClr val="C00000"/>
              </a:solidFill>
            </a:endParaRPr>
          </a:p>
          <a:p>
            <a:pPr algn="just" eaLnBrk="1" hangingPunct="1">
              <a:lnSpc>
                <a:spcPct val="90000"/>
              </a:lnSpc>
              <a:buFontTx/>
              <a:buNone/>
            </a:pPr>
            <a:endParaRPr lang="en-US" altLang="en-US"/>
          </a:p>
          <a:p>
            <a:pPr algn="just" eaLnBrk="1" hangingPunct="1"/>
            <a:endParaRPr lang="en-US"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72F06B-7F81-44A2-A0AF-569AA8DE26BB}"/>
              </a:ext>
            </a:extLst>
          </p:cNvPr>
          <p:cNvSpPr>
            <a:spLocks noGrp="1"/>
          </p:cNvSpPr>
          <p:nvPr>
            <p:ph type="title"/>
          </p:nvPr>
        </p:nvSpPr>
        <p:spPr/>
        <p:txBody>
          <a:bodyPr/>
          <a:lstStyle/>
          <a:p>
            <a:pPr eaLnBrk="1" hangingPunct="1">
              <a:defRPr/>
            </a:pPr>
            <a:r>
              <a:rPr lang="en-US" dirty="0"/>
              <a:t>Strong Robust Equivalence Testing</a:t>
            </a:r>
          </a:p>
        </p:txBody>
      </p:sp>
      <p:sp>
        <p:nvSpPr>
          <p:cNvPr id="46083" name="Content Placeholder 2">
            <a:extLst>
              <a:ext uri="{FF2B5EF4-FFF2-40B4-BE49-F238E27FC236}">
                <a16:creationId xmlns:a16="http://schemas.microsoft.com/office/drawing/2014/main" xmlns="" id="{206816EC-0466-4C65-8015-F0D735CC0913}"/>
              </a:ext>
            </a:extLst>
          </p:cNvPr>
          <p:cNvSpPr>
            <a:spLocks noGrp="1"/>
          </p:cNvSpPr>
          <p:nvPr>
            <p:ph sz="quarter" idx="1"/>
          </p:nvPr>
        </p:nvSpPr>
        <p:spPr>
          <a:xfrm>
            <a:off x="1825625" y="1527175"/>
            <a:ext cx="8504238" cy="4572000"/>
          </a:xfrm>
        </p:spPr>
        <p:txBody>
          <a:bodyPr/>
          <a:lstStyle/>
          <a:p>
            <a:pPr eaLnBrk="1" hangingPunct="1"/>
            <a:r>
              <a:rPr lang="en-US" altLang="en-US">
                <a:solidFill>
                  <a:srgbClr val="C00000"/>
                </a:solidFill>
              </a:rPr>
              <a:t>Robust part </a:t>
            </a:r>
            <a:r>
              <a:rPr lang="en-US" altLang="en-US"/>
              <a:t>comes from consideration of </a:t>
            </a:r>
            <a:r>
              <a:rPr lang="en-US" altLang="en-US">
                <a:solidFill>
                  <a:srgbClr val="C00000"/>
                </a:solidFill>
              </a:rPr>
              <a:t>invalid values, </a:t>
            </a:r>
          </a:p>
          <a:p>
            <a:pPr eaLnBrk="1" hangingPunct="1"/>
            <a:r>
              <a:rPr lang="en-US" altLang="en-US">
                <a:solidFill>
                  <a:srgbClr val="C00000"/>
                </a:solidFill>
              </a:rPr>
              <a:t>Strong part </a:t>
            </a:r>
            <a:r>
              <a:rPr lang="en-US" altLang="en-US"/>
              <a:t>refers to the </a:t>
            </a:r>
            <a:r>
              <a:rPr lang="en-US" altLang="en-US">
                <a:solidFill>
                  <a:srgbClr val="C00000"/>
                </a:solidFill>
              </a:rPr>
              <a:t>multiple fault </a:t>
            </a:r>
            <a:r>
              <a:rPr lang="en-US" altLang="en-US"/>
              <a:t>assumption.</a:t>
            </a:r>
          </a:p>
          <a:p>
            <a:pPr eaLnBrk="1" hangingPunct="1"/>
            <a:r>
              <a:rPr lang="en-US" altLang="en-US"/>
              <a:t>We obtain test cases from each element of the </a:t>
            </a:r>
            <a:r>
              <a:rPr lang="en-US" altLang="en-US">
                <a:solidFill>
                  <a:srgbClr val="C00000"/>
                </a:solidFill>
              </a:rPr>
              <a:t>Cartesian product </a:t>
            </a:r>
            <a:r>
              <a:rPr lang="en-US" altLang="en-US"/>
              <a:t>of all the equivalence classes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xmlns="" id="{73A96DA4-C62B-48BD-8775-9B86A60DE000}"/>
              </a:ext>
            </a:extLst>
          </p:cNvPr>
          <p:cNvSpPr>
            <a:spLocks noGrp="1" noChangeArrowheads="1"/>
          </p:cNvSpPr>
          <p:nvPr>
            <p:ph type="title"/>
          </p:nvPr>
        </p:nvSpPr>
        <p:spPr>
          <a:xfrm>
            <a:off x="1981200" y="274638"/>
            <a:ext cx="8229600" cy="715962"/>
          </a:xfrm>
        </p:spPr>
        <p:txBody>
          <a:bodyPr/>
          <a:lstStyle/>
          <a:p>
            <a:pPr eaLnBrk="1" hangingPunct="1"/>
            <a:r>
              <a:rPr lang="en-US" altLang="en-US" sz="2800" b="1"/>
              <a:t> </a:t>
            </a:r>
            <a:r>
              <a:rPr lang="en-US" altLang="en-US" sz="2800" b="1" u="sng">
                <a:solidFill>
                  <a:srgbClr val="0000CC"/>
                </a:solidFill>
              </a:rPr>
              <a:t>Strong robust Equivalence</a:t>
            </a:r>
            <a:r>
              <a:rPr lang="en-US" altLang="en-US" sz="2800" b="1">
                <a:solidFill>
                  <a:srgbClr val="0000CC"/>
                </a:solidFill>
              </a:rPr>
              <a:t> class test cases</a:t>
            </a:r>
          </a:p>
        </p:txBody>
      </p:sp>
      <p:sp>
        <p:nvSpPr>
          <p:cNvPr id="47107" name="Line 5">
            <a:extLst>
              <a:ext uri="{FF2B5EF4-FFF2-40B4-BE49-F238E27FC236}">
                <a16:creationId xmlns:a16="http://schemas.microsoft.com/office/drawing/2014/main" xmlns="" id="{B3B68C85-C99A-4343-AEE9-08581CEABEAA}"/>
              </a:ext>
            </a:extLst>
          </p:cNvPr>
          <p:cNvSpPr>
            <a:spLocks noChangeShapeType="1"/>
          </p:cNvSpPr>
          <p:nvPr/>
        </p:nvSpPr>
        <p:spPr bwMode="auto">
          <a:xfrm flipV="1">
            <a:off x="3124200" y="2209800"/>
            <a:ext cx="0" cy="3352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108" name="Line 6">
            <a:extLst>
              <a:ext uri="{FF2B5EF4-FFF2-40B4-BE49-F238E27FC236}">
                <a16:creationId xmlns:a16="http://schemas.microsoft.com/office/drawing/2014/main" xmlns="" id="{3AA799CC-686B-4F7D-89C1-D3C06E8A0B87}"/>
              </a:ext>
            </a:extLst>
          </p:cNvPr>
          <p:cNvSpPr>
            <a:spLocks noChangeShapeType="1"/>
          </p:cNvSpPr>
          <p:nvPr/>
        </p:nvSpPr>
        <p:spPr bwMode="auto">
          <a:xfrm flipV="1">
            <a:off x="3124200" y="5562600"/>
            <a:ext cx="4419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109" name="Text Box 7">
            <a:extLst>
              <a:ext uri="{FF2B5EF4-FFF2-40B4-BE49-F238E27FC236}">
                <a16:creationId xmlns:a16="http://schemas.microsoft.com/office/drawing/2014/main" xmlns="" id="{3F641E21-88E4-4871-9E64-BAF2216BC178}"/>
              </a:ext>
            </a:extLst>
          </p:cNvPr>
          <p:cNvSpPr txBox="1">
            <a:spLocks noChangeArrowheads="1"/>
          </p:cNvSpPr>
          <p:nvPr/>
        </p:nvSpPr>
        <p:spPr bwMode="auto">
          <a:xfrm>
            <a:off x="2590801" y="1981200"/>
            <a:ext cx="466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u="sng">
                <a:solidFill>
                  <a:srgbClr val="0000CC"/>
                </a:solidFill>
              </a:rPr>
              <a:t>X2</a:t>
            </a:r>
          </a:p>
        </p:txBody>
      </p:sp>
      <p:sp>
        <p:nvSpPr>
          <p:cNvPr id="47110" name="Text Box 8">
            <a:extLst>
              <a:ext uri="{FF2B5EF4-FFF2-40B4-BE49-F238E27FC236}">
                <a16:creationId xmlns:a16="http://schemas.microsoft.com/office/drawing/2014/main" xmlns="" id="{6111F328-B525-4242-9C72-0E529B82A528}"/>
              </a:ext>
            </a:extLst>
          </p:cNvPr>
          <p:cNvSpPr txBox="1">
            <a:spLocks noChangeArrowheads="1"/>
          </p:cNvSpPr>
          <p:nvPr/>
        </p:nvSpPr>
        <p:spPr bwMode="auto">
          <a:xfrm>
            <a:off x="7543800" y="5257800"/>
            <a:ext cx="533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u="sng">
                <a:solidFill>
                  <a:srgbClr val="C00000"/>
                </a:solidFill>
              </a:rPr>
              <a:t>x1</a:t>
            </a:r>
          </a:p>
        </p:txBody>
      </p:sp>
      <p:sp>
        <p:nvSpPr>
          <p:cNvPr id="47111" name="Line 10">
            <a:extLst>
              <a:ext uri="{FF2B5EF4-FFF2-40B4-BE49-F238E27FC236}">
                <a16:creationId xmlns:a16="http://schemas.microsoft.com/office/drawing/2014/main" xmlns="" id="{2FCB5305-33B1-40D5-AB2B-322157A63E75}"/>
              </a:ext>
            </a:extLst>
          </p:cNvPr>
          <p:cNvSpPr>
            <a:spLocks noChangeShapeType="1"/>
          </p:cNvSpPr>
          <p:nvPr/>
        </p:nvSpPr>
        <p:spPr bwMode="auto">
          <a:xfrm>
            <a:off x="3124200" y="4572000"/>
            <a:ext cx="3810000"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7112" name="Line 11">
            <a:extLst>
              <a:ext uri="{FF2B5EF4-FFF2-40B4-BE49-F238E27FC236}">
                <a16:creationId xmlns:a16="http://schemas.microsoft.com/office/drawing/2014/main" xmlns="" id="{17A1E0D0-9129-4F3C-8D2F-DE6EE0D5F45D}"/>
              </a:ext>
            </a:extLst>
          </p:cNvPr>
          <p:cNvSpPr>
            <a:spLocks noChangeShapeType="1"/>
          </p:cNvSpPr>
          <p:nvPr/>
        </p:nvSpPr>
        <p:spPr bwMode="auto">
          <a:xfrm>
            <a:off x="3124200" y="3733800"/>
            <a:ext cx="3810000"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7113" name="Line 12">
            <a:extLst>
              <a:ext uri="{FF2B5EF4-FFF2-40B4-BE49-F238E27FC236}">
                <a16:creationId xmlns:a16="http://schemas.microsoft.com/office/drawing/2014/main" xmlns="" id="{DD9C22A3-251F-4CB6-8DD0-95559BBF100E}"/>
              </a:ext>
            </a:extLst>
          </p:cNvPr>
          <p:cNvSpPr>
            <a:spLocks noChangeShapeType="1"/>
          </p:cNvSpPr>
          <p:nvPr/>
        </p:nvSpPr>
        <p:spPr bwMode="auto">
          <a:xfrm>
            <a:off x="3124200" y="2895600"/>
            <a:ext cx="3810000"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7114" name="Line 14">
            <a:extLst>
              <a:ext uri="{FF2B5EF4-FFF2-40B4-BE49-F238E27FC236}">
                <a16:creationId xmlns:a16="http://schemas.microsoft.com/office/drawing/2014/main" xmlns="" id="{EE370089-6C8D-458B-99B1-9407171C4A43}"/>
              </a:ext>
            </a:extLst>
          </p:cNvPr>
          <p:cNvSpPr>
            <a:spLocks noChangeShapeType="1"/>
          </p:cNvSpPr>
          <p:nvPr/>
        </p:nvSpPr>
        <p:spPr bwMode="auto">
          <a:xfrm>
            <a:off x="4038600" y="2209800"/>
            <a:ext cx="0" cy="33528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7115" name="Line 15">
            <a:extLst>
              <a:ext uri="{FF2B5EF4-FFF2-40B4-BE49-F238E27FC236}">
                <a16:creationId xmlns:a16="http://schemas.microsoft.com/office/drawing/2014/main" xmlns="" id="{2050B1D2-B085-4991-84DB-2DFE03FA842F}"/>
              </a:ext>
            </a:extLst>
          </p:cNvPr>
          <p:cNvSpPr>
            <a:spLocks noChangeShapeType="1"/>
          </p:cNvSpPr>
          <p:nvPr/>
        </p:nvSpPr>
        <p:spPr bwMode="auto">
          <a:xfrm>
            <a:off x="4800600" y="2209800"/>
            <a:ext cx="0" cy="33528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7116" name="Line 16">
            <a:extLst>
              <a:ext uri="{FF2B5EF4-FFF2-40B4-BE49-F238E27FC236}">
                <a16:creationId xmlns:a16="http://schemas.microsoft.com/office/drawing/2014/main" xmlns="" id="{698B0E87-6773-4383-9F22-CB360E159FD8}"/>
              </a:ext>
            </a:extLst>
          </p:cNvPr>
          <p:cNvSpPr>
            <a:spLocks noChangeShapeType="1"/>
          </p:cNvSpPr>
          <p:nvPr/>
        </p:nvSpPr>
        <p:spPr bwMode="auto">
          <a:xfrm>
            <a:off x="5562600" y="2209800"/>
            <a:ext cx="0" cy="33528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7117" name="Line 17">
            <a:extLst>
              <a:ext uri="{FF2B5EF4-FFF2-40B4-BE49-F238E27FC236}">
                <a16:creationId xmlns:a16="http://schemas.microsoft.com/office/drawing/2014/main" xmlns="" id="{3DA8D58F-BB1C-4D61-A673-84F5B9DB0112}"/>
              </a:ext>
            </a:extLst>
          </p:cNvPr>
          <p:cNvSpPr>
            <a:spLocks noChangeShapeType="1"/>
          </p:cNvSpPr>
          <p:nvPr/>
        </p:nvSpPr>
        <p:spPr bwMode="auto">
          <a:xfrm>
            <a:off x="6324600" y="2209800"/>
            <a:ext cx="0" cy="335280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7118" name="Text Box 19">
            <a:extLst>
              <a:ext uri="{FF2B5EF4-FFF2-40B4-BE49-F238E27FC236}">
                <a16:creationId xmlns:a16="http://schemas.microsoft.com/office/drawing/2014/main" xmlns="" id="{E74E76CB-90E6-417A-A49D-27DBCBB5A747}"/>
              </a:ext>
            </a:extLst>
          </p:cNvPr>
          <p:cNvSpPr txBox="1">
            <a:spLocks noChangeArrowheads="1"/>
          </p:cNvSpPr>
          <p:nvPr/>
        </p:nvSpPr>
        <p:spPr bwMode="auto">
          <a:xfrm>
            <a:off x="2667000" y="441960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e</a:t>
            </a:r>
          </a:p>
        </p:txBody>
      </p:sp>
      <p:sp>
        <p:nvSpPr>
          <p:cNvPr id="47119" name="Text Box 20">
            <a:extLst>
              <a:ext uri="{FF2B5EF4-FFF2-40B4-BE49-F238E27FC236}">
                <a16:creationId xmlns:a16="http://schemas.microsoft.com/office/drawing/2014/main" xmlns="" id="{EFB61E4C-2495-411D-996D-919A82CAFEB3}"/>
              </a:ext>
            </a:extLst>
          </p:cNvPr>
          <p:cNvSpPr txBox="1">
            <a:spLocks noChangeArrowheads="1"/>
          </p:cNvSpPr>
          <p:nvPr/>
        </p:nvSpPr>
        <p:spPr bwMode="auto">
          <a:xfrm>
            <a:off x="2667000" y="3581400"/>
            <a:ext cx="2428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f</a:t>
            </a:r>
          </a:p>
        </p:txBody>
      </p:sp>
      <p:sp>
        <p:nvSpPr>
          <p:cNvPr id="47120" name="Text Box 21">
            <a:extLst>
              <a:ext uri="{FF2B5EF4-FFF2-40B4-BE49-F238E27FC236}">
                <a16:creationId xmlns:a16="http://schemas.microsoft.com/office/drawing/2014/main" xmlns="" id="{3D97758F-1685-4B7E-9C9D-EE87A8CE44B5}"/>
              </a:ext>
            </a:extLst>
          </p:cNvPr>
          <p:cNvSpPr txBox="1">
            <a:spLocks noChangeArrowheads="1"/>
          </p:cNvSpPr>
          <p:nvPr/>
        </p:nvSpPr>
        <p:spPr bwMode="auto">
          <a:xfrm>
            <a:off x="2667000" y="266700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g</a:t>
            </a:r>
          </a:p>
        </p:txBody>
      </p:sp>
      <p:sp>
        <p:nvSpPr>
          <p:cNvPr id="47121" name="Text Box 23">
            <a:extLst>
              <a:ext uri="{FF2B5EF4-FFF2-40B4-BE49-F238E27FC236}">
                <a16:creationId xmlns:a16="http://schemas.microsoft.com/office/drawing/2014/main" xmlns="" id="{7D74BCA1-BD56-42FB-A347-FC5FA9458BCE}"/>
              </a:ext>
            </a:extLst>
          </p:cNvPr>
          <p:cNvSpPr txBox="1">
            <a:spLocks noChangeArrowheads="1"/>
          </p:cNvSpPr>
          <p:nvPr/>
        </p:nvSpPr>
        <p:spPr bwMode="auto">
          <a:xfrm>
            <a:off x="3886200" y="571500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a</a:t>
            </a:r>
          </a:p>
        </p:txBody>
      </p:sp>
      <p:sp>
        <p:nvSpPr>
          <p:cNvPr id="47122" name="Text Box 24">
            <a:extLst>
              <a:ext uri="{FF2B5EF4-FFF2-40B4-BE49-F238E27FC236}">
                <a16:creationId xmlns:a16="http://schemas.microsoft.com/office/drawing/2014/main" xmlns="" id="{F148CF73-34C7-4822-A3B9-528CF9C5D475}"/>
              </a:ext>
            </a:extLst>
          </p:cNvPr>
          <p:cNvSpPr txBox="1">
            <a:spLocks noChangeArrowheads="1"/>
          </p:cNvSpPr>
          <p:nvPr/>
        </p:nvSpPr>
        <p:spPr bwMode="auto">
          <a:xfrm>
            <a:off x="4648200" y="571500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b</a:t>
            </a:r>
          </a:p>
        </p:txBody>
      </p:sp>
      <p:sp>
        <p:nvSpPr>
          <p:cNvPr id="47123" name="Text Box 25">
            <a:extLst>
              <a:ext uri="{FF2B5EF4-FFF2-40B4-BE49-F238E27FC236}">
                <a16:creationId xmlns:a16="http://schemas.microsoft.com/office/drawing/2014/main" xmlns="" id="{0B54E2F2-4E43-496B-8029-BC7B51BDB40F}"/>
              </a:ext>
            </a:extLst>
          </p:cNvPr>
          <p:cNvSpPr txBox="1">
            <a:spLocks noChangeArrowheads="1"/>
          </p:cNvSpPr>
          <p:nvPr/>
        </p:nvSpPr>
        <p:spPr bwMode="auto">
          <a:xfrm>
            <a:off x="5410200" y="5715000"/>
            <a:ext cx="2873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c</a:t>
            </a:r>
          </a:p>
        </p:txBody>
      </p:sp>
      <p:sp>
        <p:nvSpPr>
          <p:cNvPr id="47124" name="Text Box 26">
            <a:extLst>
              <a:ext uri="{FF2B5EF4-FFF2-40B4-BE49-F238E27FC236}">
                <a16:creationId xmlns:a16="http://schemas.microsoft.com/office/drawing/2014/main" xmlns="" id="{9F0F3F54-C712-4336-A315-ED3724E7F74C}"/>
              </a:ext>
            </a:extLst>
          </p:cNvPr>
          <p:cNvSpPr txBox="1">
            <a:spLocks noChangeArrowheads="1"/>
          </p:cNvSpPr>
          <p:nvPr/>
        </p:nvSpPr>
        <p:spPr bwMode="auto">
          <a:xfrm>
            <a:off x="6172200" y="571500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d</a:t>
            </a:r>
          </a:p>
        </p:txBody>
      </p:sp>
      <p:sp>
        <p:nvSpPr>
          <p:cNvPr id="47125" name="Oval 28">
            <a:extLst>
              <a:ext uri="{FF2B5EF4-FFF2-40B4-BE49-F238E27FC236}">
                <a16:creationId xmlns:a16="http://schemas.microsoft.com/office/drawing/2014/main" xmlns="" id="{9858C7E2-E9E1-4A73-A3DD-A4A3F1ADD07A}"/>
              </a:ext>
            </a:extLst>
          </p:cNvPr>
          <p:cNvSpPr>
            <a:spLocks noChangeArrowheads="1"/>
          </p:cNvSpPr>
          <p:nvPr/>
        </p:nvSpPr>
        <p:spPr bwMode="auto">
          <a:xfrm>
            <a:off x="4876800" y="3048000"/>
            <a:ext cx="228600" cy="2286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7126" name="Oval 29">
            <a:extLst>
              <a:ext uri="{FF2B5EF4-FFF2-40B4-BE49-F238E27FC236}">
                <a16:creationId xmlns:a16="http://schemas.microsoft.com/office/drawing/2014/main" xmlns="" id="{EC411F74-B953-47D8-B962-81715AC8441C}"/>
              </a:ext>
            </a:extLst>
          </p:cNvPr>
          <p:cNvSpPr>
            <a:spLocks noChangeArrowheads="1"/>
          </p:cNvSpPr>
          <p:nvPr/>
        </p:nvSpPr>
        <p:spPr bwMode="auto">
          <a:xfrm>
            <a:off x="5791200" y="4038600"/>
            <a:ext cx="228600" cy="2286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7127" name="Oval 27">
            <a:extLst>
              <a:ext uri="{FF2B5EF4-FFF2-40B4-BE49-F238E27FC236}">
                <a16:creationId xmlns:a16="http://schemas.microsoft.com/office/drawing/2014/main" xmlns="" id="{5C2DDED8-78FD-4011-8128-AF43D6BF0901}"/>
              </a:ext>
            </a:extLst>
          </p:cNvPr>
          <p:cNvSpPr>
            <a:spLocks noChangeArrowheads="1"/>
          </p:cNvSpPr>
          <p:nvPr/>
        </p:nvSpPr>
        <p:spPr bwMode="auto">
          <a:xfrm>
            <a:off x="4191000" y="4191000"/>
            <a:ext cx="228600" cy="2286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7128" name="Oval 36">
            <a:extLst>
              <a:ext uri="{FF2B5EF4-FFF2-40B4-BE49-F238E27FC236}">
                <a16:creationId xmlns:a16="http://schemas.microsoft.com/office/drawing/2014/main" xmlns="" id="{21C60B2C-8992-46D0-BDB7-A8A9A7AFE96C}"/>
              </a:ext>
            </a:extLst>
          </p:cNvPr>
          <p:cNvSpPr>
            <a:spLocks noChangeArrowheads="1"/>
          </p:cNvSpPr>
          <p:nvPr/>
        </p:nvSpPr>
        <p:spPr bwMode="auto">
          <a:xfrm>
            <a:off x="3657600" y="2514600"/>
            <a:ext cx="228600" cy="228600"/>
          </a:xfrm>
          <a:prstGeom prst="ellipse">
            <a:avLst/>
          </a:prstGeom>
          <a:solidFill>
            <a:srgbClr val="FF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7129" name="Oval 36">
            <a:extLst>
              <a:ext uri="{FF2B5EF4-FFF2-40B4-BE49-F238E27FC236}">
                <a16:creationId xmlns:a16="http://schemas.microsoft.com/office/drawing/2014/main" xmlns="" id="{87C23416-9FCF-45EF-A083-573FD54B7F9C}"/>
              </a:ext>
            </a:extLst>
          </p:cNvPr>
          <p:cNvSpPr>
            <a:spLocks noChangeArrowheads="1"/>
          </p:cNvSpPr>
          <p:nvPr/>
        </p:nvSpPr>
        <p:spPr bwMode="auto">
          <a:xfrm>
            <a:off x="5791200" y="2590800"/>
            <a:ext cx="228600" cy="228600"/>
          </a:xfrm>
          <a:prstGeom prst="ellipse">
            <a:avLst/>
          </a:prstGeom>
          <a:solidFill>
            <a:srgbClr val="FF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7130" name="Oval 27">
            <a:extLst>
              <a:ext uri="{FF2B5EF4-FFF2-40B4-BE49-F238E27FC236}">
                <a16:creationId xmlns:a16="http://schemas.microsoft.com/office/drawing/2014/main" xmlns="" id="{46442109-5622-4A1E-9DA4-9B1025A83E93}"/>
              </a:ext>
            </a:extLst>
          </p:cNvPr>
          <p:cNvSpPr>
            <a:spLocks noChangeArrowheads="1"/>
          </p:cNvSpPr>
          <p:nvPr/>
        </p:nvSpPr>
        <p:spPr bwMode="auto">
          <a:xfrm>
            <a:off x="5791200" y="3200400"/>
            <a:ext cx="228600" cy="2286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7131" name="Oval 27">
            <a:extLst>
              <a:ext uri="{FF2B5EF4-FFF2-40B4-BE49-F238E27FC236}">
                <a16:creationId xmlns:a16="http://schemas.microsoft.com/office/drawing/2014/main" xmlns="" id="{882AD06A-CE80-440B-8E72-6E0C1B5C7C3C}"/>
              </a:ext>
            </a:extLst>
          </p:cNvPr>
          <p:cNvSpPr>
            <a:spLocks noChangeArrowheads="1"/>
          </p:cNvSpPr>
          <p:nvPr/>
        </p:nvSpPr>
        <p:spPr bwMode="auto">
          <a:xfrm>
            <a:off x="5257800" y="3810000"/>
            <a:ext cx="228600" cy="2286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7132" name="Oval 27">
            <a:extLst>
              <a:ext uri="{FF2B5EF4-FFF2-40B4-BE49-F238E27FC236}">
                <a16:creationId xmlns:a16="http://schemas.microsoft.com/office/drawing/2014/main" xmlns="" id="{3BE95CE1-3CA9-4988-AE25-07039A6D150A}"/>
              </a:ext>
            </a:extLst>
          </p:cNvPr>
          <p:cNvSpPr>
            <a:spLocks noChangeArrowheads="1"/>
          </p:cNvSpPr>
          <p:nvPr/>
        </p:nvSpPr>
        <p:spPr bwMode="auto">
          <a:xfrm>
            <a:off x="4267200" y="3276600"/>
            <a:ext cx="228600" cy="228600"/>
          </a:xfrm>
          <a:prstGeom prst="ellipse">
            <a:avLst/>
          </a:prstGeom>
          <a:solidFill>
            <a:srgbClr val="FFCC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7133" name="Oval 36">
            <a:extLst>
              <a:ext uri="{FF2B5EF4-FFF2-40B4-BE49-F238E27FC236}">
                <a16:creationId xmlns:a16="http://schemas.microsoft.com/office/drawing/2014/main" xmlns="" id="{208C07DF-9BBC-4939-942D-9DA073E7DD3B}"/>
              </a:ext>
            </a:extLst>
          </p:cNvPr>
          <p:cNvSpPr>
            <a:spLocks noChangeArrowheads="1"/>
          </p:cNvSpPr>
          <p:nvPr/>
        </p:nvSpPr>
        <p:spPr bwMode="auto">
          <a:xfrm>
            <a:off x="3200400" y="2971800"/>
            <a:ext cx="228600" cy="228600"/>
          </a:xfrm>
          <a:prstGeom prst="ellipse">
            <a:avLst/>
          </a:prstGeom>
          <a:solidFill>
            <a:srgbClr val="FF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7134" name="Oval 36">
            <a:extLst>
              <a:ext uri="{FF2B5EF4-FFF2-40B4-BE49-F238E27FC236}">
                <a16:creationId xmlns:a16="http://schemas.microsoft.com/office/drawing/2014/main" xmlns="" id="{021E5483-D1BA-4387-AA28-297BB0477847}"/>
              </a:ext>
            </a:extLst>
          </p:cNvPr>
          <p:cNvSpPr>
            <a:spLocks noChangeArrowheads="1"/>
          </p:cNvSpPr>
          <p:nvPr/>
        </p:nvSpPr>
        <p:spPr bwMode="auto">
          <a:xfrm>
            <a:off x="3581400" y="4114800"/>
            <a:ext cx="228600" cy="228600"/>
          </a:xfrm>
          <a:prstGeom prst="ellipse">
            <a:avLst/>
          </a:prstGeom>
          <a:solidFill>
            <a:srgbClr val="FF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7135" name="Oval 36">
            <a:extLst>
              <a:ext uri="{FF2B5EF4-FFF2-40B4-BE49-F238E27FC236}">
                <a16:creationId xmlns:a16="http://schemas.microsoft.com/office/drawing/2014/main" xmlns="" id="{B6793F98-F48A-4FE9-AB70-A7C7DE549A39}"/>
              </a:ext>
            </a:extLst>
          </p:cNvPr>
          <p:cNvSpPr>
            <a:spLocks noChangeArrowheads="1"/>
          </p:cNvSpPr>
          <p:nvPr/>
        </p:nvSpPr>
        <p:spPr bwMode="auto">
          <a:xfrm>
            <a:off x="3276600" y="5181600"/>
            <a:ext cx="228600" cy="228600"/>
          </a:xfrm>
          <a:prstGeom prst="ellipse">
            <a:avLst/>
          </a:prstGeom>
          <a:solidFill>
            <a:srgbClr val="FF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7136" name="Oval 36">
            <a:extLst>
              <a:ext uri="{FF2B5EF4-FFF2-40B4-BE49-F238E27FC236}">
                <a16:creationId xmlns:a16="http://schemas.microsoft.com/office/drawing/2014/main" xmlns="" id="{A7BCFD9D-2E74-45B0-8212-223FBB23FEA4}"/>
              </a:ext>
            </a:extLst>
          </p:cNvPr>
          <p:cNvSpPr>
            <a:spLocks noChangeArrowheads="1"/>
          </p:cNvSpPr>
          <p:nvPr/>
        </p:nvSpPr>
        <p:spPr bwMode="auto">
          <a:xfrm>
            <a:off x="4343400" y="4953000"/>
            <a:ext cx="228600" cy="228600"/>
          </a:xfrm>
          <a:prstGeom prst="ellipse">
            <a:avLst/>
          </a:prstGeom>
          <a:solidFill>
            <a:srgbClr val="FF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7137" name="Oval 36">
            <a:extLst>
              <a:ext uri="{FF2B5EF4-FFF2-40B4-BE49-F238E27FC236}">
                <a16:creationId xmlns:a16="http://schemas.microsoft.com/office/drawing/2014/main" xmlns="" id="{87C336A2-5842-4348-9ADB-9B087EA68899}"/>
              </a:ext>
            </a:extLst>
          </p:cNvPr>
          <p:cNvSpPr>
            <a:spLocks noChangeArrowheads="1"/>
          </p:cNvSpPr>
          <p:nvPr/>
        </p:nvSpPr>
        <p:spPr bwMode="auto">
          <a:xfrm>
            <a:off x="5105400" y="4953000"/>
            <a:ext cx="228600" cy="228600"/>
          </a:xfrm>
          <a:prstGeom prst="ellipse">
            <a:avLst/>
          </a:prstGeom>
          <a:solidFill>
            <a:srgbClr val="FF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7138" name="Oval 36">
            <a:extLst>
              <a:ext uri="{FF2B5EF4-FFF2-40B4-BE49-F238E27FC236}">
                <a16:creationId xmlns:a16="http://schemas.microsoft.com/office/drawing/2014/main" xmlns="" id="{F1C78762-B62E-4917-A8D9-7CABD0C00B8C}"/>
              </a:ext>
            </a:extLst>
          </p:cNvPr>
          <p:cNvSpPr>
            <a:spLocks noChangeArrowheads="1"/>
          </p:cNvSpPr>
          <p:nvPr/>
        </p:nvSpPr>
        <p:spPr bwMode="auto">
          <a:xfrm>
            <a:off x="5943600" y="4876800"/>
            <a:ext cx="228600" cy="228600"/>
          </a:xfrm>
          <a:prstGeom prst="ellipse">
            <a:avLst/>
          </a:prstGeom>
          <a:solidFill>
            <a:srgbClr val="FF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7139" name="Oval 36">
            <a:extLst>
              <a:ext uri="{FF2B5EF4-FFF2-40B4-BE49-F238E27FC236}">
                <a16:creationId xmlns:a16="http://schemas.microsoft.com/office/drawing/2014/main" xmlns="" id="{511098FF-FEC2-419F-964F-7E715F1ADDA7}"/>
              </a:ext>
            </a:extLst>
          </p:cNvPr>
          <p:cNvSpPr>
            <a:spLocks noChangeArrowheads="1"/>
          </p:cNvSpPr>
          <p:nvPr/>
        </p:nvSpPr>
        <p:spPr bwMode="auto">
          <a:xfrm>
            <a:off x="5029200" y="2514600"/>
            <a:ext cx="228600" cy="228600"/>
          </a:xfrm>
          <a:prstGeom prst="ellipse">
            <a:avLst/>
          </a:prstGeom>
          <a:solidFill>
            <a:srgbClr val="FF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7140" name="Oval 36">
            <a:extLst>
              <a:ext uri="{FF2B5EF4-FFF2-40B4-BE49-F238E27FC236}">
                <a16:creationId xmlns:a16="http://schemas.microsoft.com/office/drawing/2014/main" xmlns="" id="{C86F86F3-2538-4753-A01C-4DDEBF3B49D6}"/>
              </a:ext>
            </a:extLst>
          </p:cNvPr>
          <p:cNvSpPr>
            <a:spLocks noChangeArrowheads="1"/>
          </p:cNvSpPr>
          <p:nvPr/>
        </p:nvSpPr>
        <p:spPr bwMode="auto">
          <a:xfrm>
            <a:off x="4495800" y="2514600"/>
            <a:ext cx="228600" cy="228600"/>
          </a:xfrm>
          <a:prstGeom prst="ellipse">
            <a:avLst/>
          </a:prstGeom>
          <a:solidFill>
            <a:srgbClr val="FF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7141" name="Oval 36">
            <a:extLst>
              <a:ext uri="{FF2B5EF4-FFF2-40B4-BE49-F238E27FC236}">
                <a16:creationId xmlns:a16="http://schemas.microsoft.com/office/drawing/2014/main" xmlns="" id="{4FB63E08-1980-49B3-9B09-C879B33E1633}"/>
              </a:ext>
            </a:extLst>
          </p:cNvPr>
          <p:cNvSpPr>
            <a:spLocks noChangeArrowheads="1"/>
          </p:cNvSpPr>
          <p:nvPr/>
        </p:nvSpPr>
        <p:spPr bwMode="auto">
          <a:xfrm>
            <a:off x="6400800" y="2438400"/>
            <a:ext cx="228600" cy="228600"/>
          </a:xfrm>
          <a:prstGeom prst="ellipse">
            <a:avLst/>
          </a:prstGeom>
          <a:solidFill>
            <a:srgbClr val="FF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7142" name="Oval 36">
            <a:extLst>
              <a:ext uri="{FF2B5EF4-FFF2-40B4-BE49-F238E27FC236}">
                <a16:creationId xmlns:a16="http://schemas.microsoft.com/office/drawing/2014/main" xmlns="" id="{5FB21E2C-1473-4959-A781-096330CAAE66}"/>
              </a:ext>
            </a:extLst>
          </p:cNvPr>
          <p:cNvSpPr>
            <a:spLocks noChangeArrowheads="1"/>
          </p:cNvSpPr>
          <p:nvPr/>
        </p:nvSpPr>
        <p:spPr bwMode="auto">
          <a:xfrm>
            <a:off x="6400800" y="3200400"/>
            <a:ext cx="228600" cy="228600"/>
          </a:xfrm>
          <a:prstGeom prst="ellipse">
            <a:avLst/>
          </a:prstGeom>
          <a:solidFill>
            <a:srgbClr val="FF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7143" name="Oval 36">
            <a:extLst>
              <a:ext uri="{FF2B5EF4-FFF2-40B4-BE49-F238E27FC236}">
                <a16:creationId xmlns:a16="http://schemas.microsoft.com/office/drawing/2014/main" xmlns="" id="{4D7A86C2-2EDF-4AB0-888C-2B261CD156EB}"/>
              </a:ext>
            </a:extLst>
          </p:cNvPr>
          <p:cNvSpPr>
            <a:spLocks noChangeArrowheads="1"/>
          </p:cNvSpPr>
          <p:nvPr/>
        </p:nvSpPr>
        <p:spPr bwMode="auto">
          <a:xfrm>
            <a:off x="6400800" y="4191000"/>
            <a:ext cx="228600" cy="228600"/>
          </a:xfrm>
          <a:prstGeom prst="ellipse">
            <a:avLst/>
          </a:prstGeom>
          <a:solidFill>
            <a:srgbClr val="FF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7144" name="Oval 36">
            <a:extLst>
              <a:ext uri="{FF2B5EF4-FFF2-40B4-BE49-F238E27FC236}">
                <a16:creationId xmlns:a16="http://schemas.microsoft.com/office/drawing/2014/main" xmlns="" id="{B0862F31-A3C2-41DA-AA18-1BDB303A3E9B}"/>
              </a:ext>
            </a:extLst>
          </p:cNvPr>
          <p:cNvSpPr>
            <a:spLocks noChangeArrowheads="1"/>
          </p:cNvSpPr>
          <p:nvPr/>
        </p:nvSpPr>
        <p:spPr bwMode="auto">
          <a:xfrm>
            <a:off x="6400800" y="5257800"/>
            <a:ext cx="228600" cy="228600"/>
          </a:xfrm>
          <a:prstGeom prst="ellipse">
            <a:avLst/>
          </a:prstGeom>
          <a:solidFill>
            <a:srgbClr val="FF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A0A150-6351-4BC4-98D1-2E818DAD3456}"/>
              </a:ext>
            </a:extLst>
          </p:cNvPr>
          <p:cNvSpPr>
            <a:spLocks noGrp="1"/>
          </p:cNvSpPr>
          <p:nvPr>
            <p:ph type="title"/>
          </p:nvPr>
        </p:nvSpPr>
        <p:spPr>
          <a:xfrm>
            <a:off x="1828800" y="381001"/>
            <a:ext cx="8534400" cy="758825"/>
          </a:xfrm>
        </p:spPr>
        <p:txBody>
          <a:bodyPr>
            <a:normAutofit fontScale="90000"/>
          </a:bodyPr>
          <a:lstStyle/>
          <a:p>
            <a:pPr>
              <a:defRPr/>
            </a:pPr>
            <a:r>
              <a:rPr lang="en-US" dirty="0">
                <a:solidFill>
                  <a:schemeClr val="accent3">
                    <a:shade val="75000"/>
                  </a:schemeClr>
                </a:solidFill>
              </a:rPr>
              <a:t>Equivalence class Test Cases for Triangle problem</a:t>
            </a:r>
          </a:p>
        </p:txBody>
      </p:sp>
      <p:pic>
        <p:nvPicPr>
          <p:cNvPr id="49155" name="Picture 2">
            <a:extLst>
              <a:ext uri="{FF2B5EF4-FFF2-40B4-BE49-F238E27FC236}">
                <a16:creationId xmlns:a16="http://schemas.microsoft.com/office/drawing/2014/main" xmlns="" id="{1FEEA8B8-139F-4A20-ADFD-6381DE92D2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600200"/>
            <a:ext cx="7239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6" name="Picture 3">
            <a:extLst>
              <a:ext uri="{FF2B5EF4-FFF2-40B4-BE49-F238E27FC236}">
                <a16:creationId xmlns:a16="http://schemas.microsoft.com/office/drawing/2014/main" xmlns="" id="{FCEE8CD7-460B-4763-9D48-BAF12A47D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200400"/>
            <a:ext cx="8382000"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a:extLst>
              <a:ext uri="{FF2B5EF4-FFF2-40B4-BE49-F238E27FC236}">
                <a16:creationId xmlns:a16="http://schemas.microsoft.com/office/drawing/2014/main" xmlns="" id="{B5514D96-290F-4633-A166-41244E47E2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28600"/>
            <a:ext cx="86106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Picture 3">
            <a:extLst>
              <a:ext uri="{FF2B5EF4-FFF2-40B4-BE49-F238E27FC236}">
                <a16:creationId xmlns:a16="http://schemas.microsoft.com/office/drawing/2014/main" xmlns="" id="{DE077E44-BA43-4CB4-8373-1AC48400A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352800"/>
            <a:ext cx="822960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xmlns="" id="{389BE1B8-0900-4EA4-B9CB-FE77D46E21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533400"/>
            <a:ext cx="82296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0D78B83-BFFA-4A78-8513-6734032331E8}"/>
              </a:ext>
            </a:extLst>
          </p:cNvPr>
          <p:cNvSpPr>
            <a:spLocks noGrp="1"/>
          </p:cNvSpPr>
          <p:nvPr>
            <p:ph idx="1"/>
          </p:nvPr>
        </p:nvSpPr>
        <p:spPr>
          <a:xfrm>
            <a:off x="437322" y="437322"/>
            <a:ext cx="10916478" cy="5739641"/>
          </a:xfrm>
        </p:spPr>
        <p:txBody>
          <a:bodyPr/>
          <a:lstStyle/>
          <a:p>
            <a:r>
              <a:rPr lang="en-US" dirty="0"/>
              <a:t>The basic assumption of boundary value analysis is, the test cases that are created using boundary values are most likely to cause an error.</a:t>
            </a:r>
          </a:p>
          <a:p>
            <a:endParaRPr lang="en-US" dirty="0"/>
          </a:p>
          <a:p>
            <a:r>
              <a:rPr lang="en-US" dirty="0"/>
              <a:t>There is 18 and 30 are the boundary values that's why tester pays more attention to these values, but this doesn't mean that the middle values like 19, 20, 21….27,28, 29 are ignored. Test cases are developed for each and every value of the range.</a:t>
            </a:r>
          </a:p>
          <a:p>
            <a:pPr marL="0" indent="0">
              <a:buNone/>
            </a:pPr>
            <a:endParaRPr lang="en-US" dirty="0"/>
          </a:p>
        </p:txBody>
      </p:sp>
    </p:spTree>
    <p:extLst>
      <p:ext uri="{BB962C8B-B14F-4D97-AF65-F5344CB8AC3E}">
        <p14:creationId xmlns:p14="http://schemas.microsoft.com/office/powerpoint/2010/main" val="37147001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5834"/>
            <a:ext cx="10515600" cy="726141"/>
          </a:xfrm>
        </p:spPr>
        <p:txBody>
          <a:bodyPr>
            <a:noAutofit/>
          </a:bodyPr>
          <a:lstStyle/>
          <a:p>
            <a:r>
              <a:rPr lang="en-US" sz="2400" b="1" dirty="0"/>
              <a:t>Example-1:</a:t>
            </a:r>
            <a:r>
              <a:rPr lang="en-US" sz="2400" dirty="0"/>
              <a:t/>
            </a:r>
            <a:br>
              <a:rPr lang="en-US" sz="2400" dirty="0"/>
            </a:br>
            <a:r>
              <a:rPr lang="en-US" sz="2400" dirty="0"/>
              <a:t>Let us consider an example of any college admission process. There is college that gives admissions to students based upon their percentage.</a:t>
            </a:r>
            <a:br>
              <a:rPr lang="en-US" sz="2400" dirty="0"/>
            </a:br>
            <a:endParaRPr lang="en-US" sz="2400" dirty="0"/>
          </a:p>
        </p:txBody>
      </p:sp>
      <p:sp>
        <p:nvSpPr>
          <p:cNvPr id="3" name="Content Placeholder 2"/>
          <p:cNvSpPr>
            <a:spLocks noGrp="1"/>
          </p:cNvSpPr>
          <p:nvPr>
            <p:ph idx="1"/>
          </p:nvPr>
        </p:nvSpPr>
        <p:spPr>
          <a:xfrm>
            <a:off x="838200" y="1210235"/>
            <a:ext cx="10515600" cy="5338482"/>
          </a:xfrm>
        </p:spPr>
        <p:txBody>
          <a:bodyPr>
            <a:normAutofit/>
          </a:bodyPr>
          <a:lstStyle/>
          <a:p>
            <a:pPr algn="just"/>
            <a:r>
              <a:rPr lang="en-US" sz="2400" dirty="0"/>
              <a:t>Consider percentage field that will accept percentage only between 50 to 90 %, more and even less than not be accepted, and application will redirect user to error page. </a:t>
            </a:r>
          </a:p>
          <a:p>
            <a:pPr algn="just"/>
            <a:r>
              <a:rPr lang="en-US" sz="2400" dirty="0"/>
              <a:t>If percentage entered by user is less than 50 %or more than 90 %, that equivalence partitioning method will show an invalid percentage</a:t>
            </a:r>
          </a:p>
          <a:p>
            <a:pPr algn="just"/>
            <a:r>
              <a:rPr lang="en-US" sz="2400" dirty="0"/>
              <a:t> If percentage entered is between 50 to 90 %, then equivalence partitioning method will show valid percentage.</a:t>
            </a:r>
          </a:p>
          <a:p>
            <a:pPr marL="0" indent="0" algn="just">
              <a:buNone/>
            </a:pPr>
            <a:endParaRPr lang="en-US" sz="2400" dirty="0"/>
          </a:p>
        </p:txBody>
      </p:sp>
      <p:pic>
        <p:nvPicPr>
          <p:cNvPr id="4" name="Picture 3"/>
          <p:cNvPicPr>
            <a:picLocks noChangeAspect="1"/>
          </p:cNvPicPr>
          <p:nvPr/>
        </p:nvPicPr>
        <p:blipFill rotWithShape="1">
          <a:blip r:embed="rId2"/>
          <a:srcRect l="27952" t="32351" r="28434" b="28677"/>
          <a:stretch/>
        </p:blipFill>
        <p:spPr>
          <a:xfrm>
            <a:off x="1156448" y="3512064"/>
            <a:ext cx="9708776" cy="2850777"/>
          </a:xfrm>
          <a:prstGeom prst="rect">
            <a:avLst/>
          </a:prstGeom>
        </p:spPr>
      </p:pic>
    </p:spTree>
    <p:extLst>
      <p:ext uri="{BB962C8B-B14F-4D97-AF65-F5344CB8AC3E}">
        <p14:creationId xmlns:p14="http://schemas.microsoft.com/office/powerpoint/2010/main" val="970050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67839"/>
          </a:xfrm>
        </p:spPr>
        <p:txBody>
          <a:bodyPr>
            <a:noAutofit/>
          </a:bodyPr>
          <a:lstStyle/>
          <a:p>
            <a:r>
              <a:rPr lang="en-US" sz="2000" dirty="0"/>
              <a:t>Example 2:</a:t>
            </a:r>
            <a:br>
              <a:rPr lang="en-US" sz="2000" dirty="0"/>
            </a:br>
            <a:r>
              <a:rPr lang="en-US" sz="2000" dirty="0"/>
              <a:t>Let us consider an example of an online shopping site. In this site, each of products has specific product ID and product name. We can search for product either by using name of product or by product ID. Here, we consider search field that accepts only valid product ID or product name.</a:t>
            </a:r>
          </a:p>
        </p:txBody>
      </p:sp>
      <p:pic>
        <p:nvPicPr>
          <p:cNvPr id="4" name="Content Placeholder 3"/>
          <p:cNvPicPr>
            <a:picLocks noGrp="1" noChangeAspect="1"/>
          </p:cNvPicPr>
          <p:nvPr>
            <p:ph idx="1"/>
          </p:nvPr>
        </p:nvPicPr>
        <p:blipFill rotWithShape="1">
          <a:blip r:embed="rId2"/>
          <a:srcRect l="4287" t="21057" r="37725" b="34189"/>
          <a:stretch/>
        </p:blipFill>
        <p:spPr>
          <a:xfrm>
            <a:off x="739589" y="1748119"/>
            <a:ext cx="9412940" cy="4437528"/>
          </a:xfrm>
          <a:prstGeom prst="rect">
            <a:avLst/>
          </a:prstGeom>
        </p:spPr>
      </p:pic>
    </p:spTree>
    <p:extLst>
      <p:ext uri="{BB962C8B-B14F-4D97-AF65-F5344CB8AC3E}">
        <p14:creationId xmlns:p14="http://schemas.microsoft.com/office/powerpoint/2010/main" val="191117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4343" t="17643" r="38317" b="37209"/>
          <a:stretch/>
        </p:blipFill>
        <p:spPr>
          <a:xfrm>
            <a:off x="1331259" y="416859"/>
            <a:ext cx="9923929" cy="5997388"/>
          </a:xfrm>
          <a:prstGeom prst="rect">
            <a:avLst/>
          </a:prstGeom>
        </p:spPr>
      </p:pic>
    </p:spTree>
    <p:extLst>
      <p:ext uri="{BB962C8B-B14F-4D97-AF65-F5344CB8AC3E}">
        <p14:creationId xmlns:p14="http://schemas.microsoft.com/office/powerpoint/2010/main" val="3808469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024" y="-268941"/>
            <a:ext cx="10515600" cy="979581"/>
          </a:xfrm>
        </p:spPr>
        <p:txBody>
          <a:bodyPr>
            <a:normAutofit fontScale="90000"/>
          </a:bodyPr>
          <a:lstStyle/>
          <a:p>
            <a:r>
              <a:rPr lang="en-US" dirty="0"/>
              <a:t/>
            </a:r>
            <a:br>
              <a:rPr lang="en-US" dirty="0"/>
            </a:br>
            <a:r>
              <a:rPr lang="en-US" b="1" dirty="0"/>
              <a:t>Decision Table</a:t>
            </a:r>
            <a:endParaRPr lang="en-US" dirty="0"/>
          </a:p>
        </p:txBody>
      </p:sp>
      <p:sp>
        <p:nvSpPr>
          <p:cNvPr id="3" name="Content Placeholder 2"/>
          <p:cNvSpPr>
            <a:spLocks noGrp="1"/>
          </p:cNvSpPr>
          <p:nvPr>
            <p:ph idx="1"/>
          </p:nvPr>
        </p:nvSpPr>
        <p:spPr>
          <a:xfrm>
            <a:off x="838199" y="860612"/>
            <a:ext cx="10981765" cy="5634317"/>
          </a:xfrm>
        </p:spPr>
        <p:txBody>
          <a:bodyPr>
            <a:normAutofit lnSpcReduction="10000"/>
          </a:bodyPr>
          <a:lstStyle/>
          <a:p>
            <a:pPr algn="just"/>
            <a:r>
              <a:rPr lang="en-US" dirty="0"/>
              <a:t>A </a:t>
            </a:r>
            <a:r>
              <a:rPr lang="en-US" b="1" dirty="0"/>
              <a:t>Decision Table</a:t>
            </a:r>
            <a:r>
              <a:rPr lang="en-US" dirty="0"/>
              <a:t> is a tabular representation of inputs versus rules/cases/test conditions. It is a very effective tool used for both complex software testing and requirements management. </a:t>
            </a:r>
            <a:endParaRPr lang="en-US" dirty="0" smtClean="0"/>
          </a:p>
          <a:p>
            <a:pPr algn="just"/>
            <a:r>
              <a:rPr lang="en-US" dirty="0" smtClean="0"/>
              <a:t>Decision </a:t>
            </a:r>
            <a:r>
              <a:rPr lang="en-US" dirty="0"/>
              <a:t>table helps to check all possible combinations of conditions for testing and testers can also identify missed conditions easily. The conditions are indicated as True(T) and False(F) values</a:t>
            </a:r>
            <a:r>
              <a:rPr lang="en-US" dirty="0" smtClean="0"/>
              <a:t>.</a:t>
            </a:r>
          </a:p>
          <a:p>
            <a:pPr marL="0" indent="0" algn="just">
              <a:buNone/>
            </a:pPr>
            <a:r>
              <a:rPr lang="en-US" b="1" dirty="0"/>
              <a:t>What is Decision Table Testing?</a:t>
            </a:r>
          </a:p>
          <a:p>
            <a:pPr algn="just"/>
            <a:r>
              <a:rPr lang="en-US" dirty="0"/>
              <a:t>Decision table testing is a software testing technique used to test system behavior for different input combinations. </a:t>
            </a:r>
            <a:endParaRPr lang="en-US" dirty="0" smtClean="0"/>
          </a:p>
          <a:p>
            <a:pPr algn="just"/>
            <a:r>
              <a:rPr lang="en-US" dirty="0" smtClean="0"/>
              <a:t>This </a:t>
            </a:r>
            <a:r>
              <a:rPr lang="en-US" dirty="0"/>
              <a:t>is a systematic approach where the different input combinations and their corresponding system behavior (Output) are captured in a tabular form. </a:t>
            </a:r>
            <a:endParaRPr lang="en-US" dirty="0" smtClean="0"/>
          </a:p>
          <a:p>
            <a:pPr algn="just"/>
            <a:r>
              <a:rPr lang="en-US" dirty="0" smtClean="0"/>
              <a:t>That </a:t>
            </a:r>
            <a:r>
              <a:rPr lang="en-US" dirty="0"/>
              <a:t>is why it is also called as a </a:t>
            </a:r>
            <a:r>
              <a:rPr lang="en-US" b="1" dirty="0"/>
              <a:t>Cause-Effect</a:t>
            </a:r>
            <a:r>
              <a:rPr lang="en-US" dirty="0"/>
              <a:t> table where Cause and effects are captured for better test coverage.</a:t>
            </a:r>
          </a:p>
          <a:p>
            <a:pPr algn="just"/>
            <a:endParaRPr lang="en-US" dirty="0"/>
          </a:p>
        </p:txBody>
      </p:sp>
    </p:spTree>
    <p:extLst>
      <p:ext uri="{BB962C8B-B14F-4D97-AF65-F5344CB8AC3E}">
        <p14:creationId xmlns:p14="http://schemas.microsoft.com/office/powerpoint/2010/main" val="2958846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10826" t="35778" r="34186" b="17822"/>
          <a:stretch/>
        </p:blipFill>
        <p:spPr>
          <a:xfrm>
            <a:off x="1024458" y="266459"/>
            <a:ext cx="10488706" cy="2547080"/>
          </a:xfrm>
          <a:prstGeom prst="rect">
            <a:avLst/>
          </a:prstGeom>
        </p:spPr>
      </p:pic>
      <p:pic>
        <p:nvPicPr>
          <p:cNvPr id="6" name="Picture 5"/>
          <p:cNvPicPr>
            <a:picLocks noChangeAspect="1"/>
          </p:cNvPicPr>
          <p:nvPr/>
        </p:nvPicPr>
        <p:blipFill rotWithShape="1">
          <a:blip r:embed="rId3"/>
          <a:srcRect l="10693" t="12316" r="28021" b="34008"/>
          <a:stretch/>
        </p:blipFill>
        <p:spPr>
          <a:xfrm>
            <a:off x="1024457" y="2813539"/>
            <a:ext cx="11167543" cy="3802414"/>
          </a:xfrm>
          <a:prstGeom prst="rect">
            <a:avLst/>
          </a:prstGeom>
        </p:spPr>
      </p:pic>
    </p:spTree>
    <p:extLst>
      <p:ext uri="{BB962C8B-B14F-4D97-AF65-F5344CB8AC3E}">
        <p14:creationId xmlns:p14="http://schemas.microsoft.com/office/powerpoint/2010/main" val="3281687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8014" t="11521" r="30733" b="10919"/>
          <a:stretch/>
        </p:blipFill>
        <p:spPr>
          <a:xfrm>
            <a:off x="470646" y="430305"/>
            <a:ext cx="10838329" cy="6024283"/>
          </a:xfrm>
          <a:prstGeom prst="rect">
            <a:avLst/>
          </a:prstGeom>
        </p:spPr>
      </p:pic>
    </p:spTree>
    <p:extLst>
      <p:ext uri="{BB962C8B-B14F-4D97-AF65-F5344CB8AC3E}">
        <p14:creationId xmlns:p14="http://schemas.microsoft.com/office/powerpoint/2010/main" val="11285877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9974"/>
            <a:ext cx="10515600" cy="562722"/>
          </a:xfrm>
        </p:spPr>
        <p:txBody>
          <a:bodyPr>
            <a:normAutofit fontScale="90000"/>
          </a:bodyPr>
          <a:lstStyle/>
          <a:p>
            <a:r>
              <a:rPr lang="en-US" sz="3200" b="1" dirty="0"/>
              <a:t>Example 2: How to make Decision Table for Upload </a:t>
            </a:r>
            <a:r>
              <a:rPr lang="en-US" sz="3200" b="1" dirty="0" smtClean="0"/>
              <a:t>Screen</a:t>
            </a:r>
            <a:br>
              <a:rPr lang="en-US" sz="3200" b="1" dirty="0" smtClean="0"/>
            </a:br>
            <a:r>
              <a:rPr lang="en-US" sz="2200" dirty="0"/>
              <a:t>Now consider a dialogue box which will ask the user to upload photo with certain conditions like –</a:t>
            </a:r>
            <a:endParaRPr lang="en-US" sz="2200" b="1" dirty="0"/>
          </a:p>
        </p:txBody>
      </p:sp>
      <p:pic>
        <p:nvPicPr>
          <p:cNvPr id="4" name="Content Placeholder 3"/>
          <p:cNvPicPr>
            <a:picLocks noGrp="1" noChangeAspect="1"/>
          </p:cNvPicPr>
          <p:nvPr>
            <p:ph idx="1"/>
          </p:nvPr>
        </p:nvPicPr>
        <p:blipFill rotWithShape="1">
          <a:blip r:embed="rId2"/>
          <a:srcRect l="2496" t="9104" r="29845" b="5993"/>
          <a:stretch/>
        </p:blipFill>
        <p:spPr>
          <a:xfrm>
            <a:off x="0" y="820269"/>
            <a:ext cx="12192000" cy="5741895"/>
          </a:xfrm>
          <a:prstGeom prst="rect">
            <a:avLst/>
          </a:prstGeom>
        </p:spPr>
      </p:pic>
    </p:spTree>
    <p:extLst>
      <p:ext uri="{BB962C8B-B14F-4D97-AF65-F5344CB8AC3E}">
        <p14:creationId xmlns:p14="http://schemas.microsoft.com/office/powerpoint/2010/main" val="18982237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9549" t="10156" r="28687" b="7508"/>
          <a:stretch/>
        </p:blipFill>
        <p:spPr>
          <a:xfrm>
            <a:off x="282388" y="107576"/>
            <a:ext cx="11631706" cy="6414248"/>
          </a:xfrm>
          <a:prstGeom prst="rect">
            <a:avLst/>
          </a:prstGeom>
        </p:spPr>
      </p:pic>
    </p:spTree>
    <p:extLst>
      <p:ext uri="{BB962C8B-B14F-4D97-AF65-F5344CB8AC3E}">
        <p14:creationId xmlns:p14="http://schemas.microsoft.com/office/powerpoint/2010/main" val="23323905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1647" y="2395631"/>
            <a:ext cx="10515600" cy="1325563"/>
          </a:xfrm>
        </p:spPr>
        <p:txBody>
          <a:bodyPr/>
          <a:lstStyle/>
          <a:p>
            <a:pPr algn="ctr"/>
            <a:r>
              <a:rPr lang="en-US" b="1" dirty="0"/>
              <a:t>LAB EXERCISES</a:t>
            </a:r>
          </a:p>
        </p:txBody>
      </p:sp>
    </p:spTree>
    <p:extLst>
      <p:ext uri="{BB962C8B-B14F-4D97-AF65-F5344CB8AC3E}">
        <p14:creationId xmlns:p14="http://schemas.microsoft.com/office/powerpoint/2010/main" val="10804750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B0726ADB-0DF1-4FB1-A0BA-C74B3CB81CAA}"/>
              </a:ext>
            </a:extLst>
          </p:cNvPr>
          <p:cNvSpPr>
            <a:spLocks noGrp="1"/>
          </p:cNvSpPr>
          <p:nvPr>
            <p:ph type="subTitle" idx="1"/>
          </p:nvPr>
        </p:nvSpPr>
        <p:spPr>
          <a:xfrm>
            <a:off x="450574" y="251791"/>
            <a:ext cx="9753600" cy="4422913"/>
          </a:xfrm>
        </p:spPr>
        <p:txBody>
          <a:bodyPr>
            <a:normAutofit/>
          </a:bodyPr>
          <a:lstStyle/>
          <a:p>
            <a:pPr algn="just"/>
            <a:r>
              <a:rPr lang="en-US" b="1" dirty="0">
                <a:latin typeface="Cambria" panose="02040503050406030204" pitchFamily="18" charset="0"/>
                <a:cs typeface="Times New Roman" panose="02020603050405020304" pitchFamily="18" charset="0"/>
              </a:rPr>
              <a:t>Exp 1: </a:t>
            </a:r>
            <a:r>
              <a:rPr lang="en-US" dirty="0">
                <a:effectLst/>
                <a:latin typeface="Cambria" panose="02040503050406030204" pitchFamily="18" charset="0"/>
                <a:ea typeface="Calibri" panose="020F0502020204030204" pitchFamily="34" charset="0"/>
                <a:cs typeface="Times New Roman" panose="02020603050405020304" pitchFamily="18" charset="0"/>
              </a:rPr>
              <a:t>Design and develop a program in a language of your choice to solve the triangle problem defined as follows: Accept three integers which are supposed to be the three sides of a triangle and determine if the three values represent an equilateral triangle, isosceles triangle, scalene triangle, or they do not form a triangle at all. Assume that the upper limit for the size of any side is 10. Derive test cases for your program based on boundary-value analysis, execute the test cases and discuss the results.</a:t>
            </a:r>
          </a:p>
          <a:p>
            <a:pPr algn="just"/>
            <a:endParaRPr lang="en-US" dirty="0">
              <a:latin typeface="Cambria" panose="02040503050406030204" pitchFamily="18" charset="0"/>
              <a:ea typeface="Calibri" panose="020F0502020204030204" pitchFamily="34" charset="0"/>
              <a:cs typeface="Times New Roman" panose="02020603050405020304" pitchFamily="18" charset="0"/>
            </a:endParaRPr>
          </a:p>
          <a:p>
            <a:pPr algn="just"/>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sz="3200" dirty="0"/>
          </a:p>
        </p:txBody>
      </p:sp>
      <p:graphicFrame>
        <p:nvGraphicFramePr>
          <p:cNvPr id="2" name="Table 3">
            <a:extLst>
              <a:ext uri="{FF2B5EF4-FFF2-40B4-BE49-F238E27FC236}">
                <a16:creationId xmlns:a16="http://schemas.microsoft.com/office/drawing/2014/main" xmlns="" id="{5C2377C2-2C19-430F-B965-BA726F8C1723}"/>
              </a:ext>
            </a:extLst>
          </p:cNvPr>
          <p:cNvGraphicFramePr>
            <a:graphicFrameLocks noGrp="1"/>
          </p:cNvGraphicFramePr>
          <p:nvPr>
            <p:extLst/>
          </p:nvPr>
        </p:nvGraphicFramePr>
        <p:xfrm>
          <a:off x="1462156" y="3798404"/>
          <a:ext cx="8128000" cy="1752600"/>
        </p:xfrm>
        <a:graphic>
          <a:graphicData uri="http://schemas.openxmlformats.org/drawingml/2006/table">
            <a:tbl>
              <a:tblPr firstRow="1" bandRow="1">
                <a:tableStyleId>{073A0DAA-6AF3-43AB-8588-CEC1D06C72B9}</a:tableStyleId>
              </a:tblPr>
              <a:tblGrid>
                <a:gridCol w="2460487">
                  <a:extLst>
                    <a:ext uri="{9D8B030D-6E8A-4147-A177-3AD203B41FA5}">
                      <a16:colId xmlns:a16="http://schemas.microsoft.com/office/drawing/2014/main" xmlns="" val="1682509652"/>
                    </a:ext>
                  </a:extLst>
                </a:gridCol>
                <a:gridCol w="5667513">
                  <a:extLst>
                    <a:ext uri="{9D8B030D-6E8A-4147-A177-3AD203B41FA5}">
                      <a16:colId xmlns:a16="http://schemas.microsoft.com/office/drawing/2014/main" xmlns="" val="3216555299"/>
                    </a:ext>
                  </a:extLst>
                </a:gridCol>
              </a:tblGrid>
              <a:tr h="370840">
                <a:tc>
                  <a:txBody>
                    <a:bodyPr/>
                    <a:lstStyle/>
                    <a:p>
                      <a:r>
                        <a:rPr lang="en-US" dirty="0"/>
                        <a:t>AIM</a:t>
                      </a:r>
                    </a:p>
                  </a:txBody>
                  <a:tcPr/>
                </a:tc>
                <a:tc>
                  <a:txBody>
                    <a:bodyPr/>
                    <a:lstStyle/>
                    <a:p>
                      <a:r>
                        <a:rPr lang="en-US" dirty="0"/>
                        <a:t>To derive test cases using Boundary Value Analysis Technique</a:t>
                      </a:r>
                    </a:p>
                  </a:txBody>
                  <a:tcPr/>
                </a:tc>
                <a:extLst>
                  <a:ext uri="{0D108BD9-81ED-4DB2-BD59-A6C34878D82A}">
                    <a16:rowId xmlns:a16="http://schemas.microsoft.com/office/drawing/2014/main" xmlns="" val="4262374076"/>
                  </a:ext>
                </a:extLst>
              </a:tr>
              <a:tr h="370840">
                <a:tc>
                  <a:txBody>
                    <a:bodyPr/>
                    <a:lstStyle/>
                    <a:p>
                      <a:r>
                        <a:rPr lang="en-US" dirty="0"/>
                        <a:t>PROGRAM TO TEST</a:t>
                      </a:r>
                    </a:p>
                  </a:txBody>
                  <a:tcPr/>
                </a:tc>
                <a:tc>
                  <a:txBody>
                    <a:bodyPr/>
                    <a:lstStyle/>
                    <a:p>
                      <a:r>
                        <a:rPr lang="en-US" dirty="0"/>
                        <a:t>Triangle Problem</a:t>
                      </a:r>
                    </a:p>
                  </a:txBody>
                  <a:tcPr/>
                </a:tc>
                <a:extLst>
                  <a:ext uri="{0D108BD9-81ED-4DB2-BD59-A6C34878D82A}">
                    <a16:rowId xmlns:a16="http://schemas.microsoft.com/office/drawing/2014/main" xmlns="" val="3468951526"/>
                  </a:ext>
                </a:extLst>
              </a:tr>
              <a:tr h="370840">
                <a:tc>
                  <a:txBody>
                    <a:bodyPr/>
                    <a:lstStyle/>
                    <a:p>
                      <a:r>
                        <a:rPr lang="en-US" dirty="0"/>
                        <a:t>TECHNIQUE USED</a:t>
                      </a:r>
                    </a:p>
                  </a:txBody>
                  <a:tcPr/>
                </a:tc>
                <a:tc>
                  <a:txBody>
                    <a:bodyPr/>
                    <a:lstStyle/>
                    <a:p>
                      <a:r>
                        <a:rPr lang="en-US" dirty="0"/>
                        <a:t>Boundary Value Analysis</a:t>
                      </a:r>
                    </a:p>
                  </a:txBody>
                  <a:tcPr/>
                </a:tc>
                <a:extLst>
                  <a:ext uri="{0D108BD9-81ED-4DB2-BD59-A6C34878D82A}">
                    <a16:rowId xmlns:a16="http://schemas.microsoft.com/office/drawing/2014/main" xmlns="" val="3350336628"/>
                  </a:ext>
                </a:extLst>
              </a:tr>
              <a:tr h="370840">
                <a:tc>
                  <a:txBody>
                    <a:bodyPr/>
                    <a:lstStyle/>
                    <a:p>
                      <a:r>
                        <a:rPr lang="en-US" dirty="0"/>
                        <a:t>TYPE OF TESTING</a:t>
                      </a:r>
                    </a:p>
                  </a:txBody>
                  <a:tcPr/>
                </a:tc>
                <a:tc>
                  <a:txBody>
                    <a:bodyPr/>
                    <a:lstStyle/>
                    <a:p>
                      <a:r>
                        <a:rPr lang="en-US" dirty="0"/>
                        <a:t>Black Box Testing</a:t>
                      </a:r>
                    </a:p>
                  </a:txBody>
                  <a:tcPr/>
                </a:tc>
                <a:extLst>
                  <a:ext uri="{0D108BD9-81ED-4DB2-BD59-A6C34878D82A}">
                    <a16:rowId xmlns:a16="http://schemas.microsoft.com/office/drawing/2014/main" xmlns="" val="4183265579"/>
                  </a:ext>
                </a:extLst>
              </a:tr>
            </a:tbl>
          </a:graphicData>
        </a:graphic>
      </p:graphicFrame>
    </p:spTree>
    <p:extLst>
      <p:ext uri="{BB962C8B-B14F-4D97-AF65-F5344CB8AC3E}">
        <p14:creationId xmlns:p14="http://schemas.microsoft.com/office/powerpoint/2010/main" val="13571190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FCEDFE-1616-4F2C-A24D-98C840EF115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xmlns="" id="{1A81B5E7-FA12-460E-99A6-FB0A26D9210B}"/>
              </a:ext>
            </a:extLst>
          </p:cNvPr>
          <p:cNvPicPr>
            <a:picLocks noGrp="1" noChangeAspect="1"/>
          </p:cNvPicPr>
          <p:nvPr>
            <p:ph idx="1"/>
          </p:nvPr>
        </p:nvPicPr>
        <p:blipFill rotWithShape="1">
          <a:blip r:embed="rId2"/>
          <a:srcRect l="17296" t="16214" r="47773" b="37493"/>
          <a:stretch/>
        </p:blipFill>
        <p:spPr>
          <a:xfrm>
            <a:off x="3352799" y="1578891"/>
            <a:ext cx="6440557" cy="4798849"/>
          </a:xfrm>
        </p:spPr>
      </p:pic>
    </p:spTree>
    <p:extLst>
      <p:ext uri="{BB962C8B-B14F-4D97-AF65-F5344CB8AC3E}">
        <p14:creationId xmlns:p14="http://schemas.microsoft.com/office/powerpoint/2010/main" val="2569782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xmlns="" id="{727EA284-87EC-4E4A-A866-E3A56E609AC4}"/>
              </a:ext>
            </a:extLst>
          </p:cNvPr>
          <p:cNvGraphicFramePr>
            <a:graphicFrameLocks noGrp="1"/>
          </p:cNvGraphicFramePr>
          <p:nvPr>
            <p:extLst/>
          </p:nvPr>
        </p:nvGraphicFramePr>
        <p:xfrm>
          <a:off x="1431236" y="121596"/>
          <a:ext cx="7381458" cy="6940296"/>
        </p:xfrm>
        <a:graphic>
          <a:graphicData uri="http://schemas.openxmlformats.org/drawingml/2006/table">
            <a:tbl>
              <a:tblPr firstRow="1" firstCol="1" bandRow="1">
                <a:tableStyleId>{5C22544A-7EE6-4342-B048-85BDC9FD1C3A}</a:tableStyleId>
              </a:tblPr>
              <a:tblGrid>
                <a:gridCol w="531284">
                  <a:extLst>
                    <a:ext uri="{9D8B030D-6E8A-4147-A177-3AD203B41FA5}">
                      <a16:colId xmlns:a16="http://schemas.microsoft.com/office/drawing/2014/main" xmlns="" val="1073073035"/>
                    </a:ext>
                  </a:extLst>
                </a:gridCol>
                <a:gridCol w="1761341">
                  <a:extLst>
                    <a:ext uri="{9D8B030D-6E8A-4147-A177-3AD203B41FA5}">
                      <a16:colId xmlns:a16="http://schemas.microsoft.com/office/drawing/2014/main" xmlns="" val="3775722284"/>
                    </a:ext>
                  </a:extLst>
                </a:gridCol>
                <a:gridCol w="497936">
                  <a:extLst>
                    <a:ext uri="{9D8B030D-6E8A-4147-A177-3AD203B41FA5}">
                      <a16:colId xmlns:a16="http://schemas.microsoft.com/office/drawing/2014/main" xmlns="" val="2943084259"/>
                    </a:ext>
                  </a:extLst>
                </a:gridCol>
                <a:gridCol w="474010">
                  <a:extLst>
                    <a:ext uri="{9D8B030D-6E8A-4147-A177-3AD203B41FA5}">
                      <a16:colId xmlns:a16="http://schemas.microsoft.com/office/drawing/2014/main" xmlns="" val="1745789280"/>
                    </a:ext>
                  </a:extLst>
                </a:gridCol>
                <a:gridCol w="474010">
                  <a:extLst>
                    <a:ext uri="{9D8B030D-6E8A-4147-A177-3AD203B41FA5}">
                      <a16:colId xmlns:a16="http://schemas.microsoft.com/office/drawing/2014/main" xmlns="" val="1928178735"/>
                    </a:ext>
                  </a:extLst>
                </a:gridCol>
                <a:gridCol w="1577274">
                  <a:extLst>
                    <a:ext uri="{9D8B030D-6E8A-4147-A177-3AD203B41FA5}">
                      <a16:colId xmlns:a16="http://schemas.microsoft.com/office/drawing/2014/main" xmlns="" val="475319521"/>
                    </a:ext>
                  </a:extLst>
                </a:gridCol>
                <a:gridCol w="1220823">
                  <a:extLst>
                    <a:ext uri="{9D8B030D-6E8A-4147-A177-3AD203B41FA5}">
                      <a16:colId xmlns:a16="http://schemas.microsoft.com/office/drawing/2014/main" xmlns="" val="87132838"/>
                    </a:ext>
                  </a:extLst>
                </a:gridCol>
                <a:gridCol w="844780">
                  <a:extLst>
                    <a:ext uri="{9D8B030D-6E8A-4147-A177-3AD203B41FA5}">
                      <a16:colId xmlns:a16="http://schemas.microsoft.com/office/drawing/2014/main" xmlns="" val="433836534"/>
                    </a:ext>
                  </a:extLst>
                </a:gridCol>
              </a:tblGrid>
              <a:tr h="269864">
                <a:tc rowSpan="2">
                  <a:txBody>
                    <a:bodyPr/>
                    <a:lstStyle/>
                    <a:p>
                      <a:pPr marL="0" marR="0" algn="just">
                        <a:lnSpc>
                          <a:spcPct val="115000"/>
                        </a:lnSpc>
                        <a:spcBef>
                          <a:spcPts val="0"/>
                        </a:spcBef>
                        <a:spcAft>
                          <a:spcPts val="0"/>
                        </a:spcAft>
                      </a:pPr>
                      <a:r>
                        <a:rPr lang="en-US" sz="1600">
                          <a:effectLst/>
                        </a:rPr>
                        <a:t>TC Id</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rowSpan="2">
                  <a:txBody>
                    <a:bodyPr/>
                    <a:lstStyle/>
                    <a:p>
                      <a:pPr marL="0" marR="0" algn="l">
                        <a:lnSpc>
                          <a:spcPct val="115000"/>
                        </a:lnSpc>
                        <a:spcBef>
                          <a:spcPts val="0"/>
                        </a:spcBef>
                        <a:spcAft>
                          <a:spcPts val="0"/>
                        </a:spcAft>
                      </a:pPr>
                      <a:r>
                        <a:rPr lang="en-US" sz="1600">
                          <a:effectLst/>
                        </a:rPr>
                        <a:t>Test Case Description</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gridSpan="3">
                  <a:txBody>
                    <a:bodyPr/>
                    <a:lstStyle/>
                    <a:p>
                      <a:pPr marL="0" marR="0" algn="just">
                        <a:lnSpc>
                          <a:spcPct val="115000"/>
                        </a:lnSpc>
                        <a:spcBef>
                          <a:spcPts val="0"/>
                        </a:spcBef>
                        <a:spcAft>
                          <a:spcPts val="0"/>
                        </a:spcAft>
                      </a:pPr>
                      <a:r>
                        <a:rPr lang="en-US" sz="1600">
                          <a:effectLst/>
                        </a:rPr>
                        <a:t>Input Data</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hMerge="1">
                  <a:txBody>
                    <a:bodyPr/>
                    <a:lstStyle/>
                    <a:p>
                      <a:endParaRPr lang="en-US"/>
                    </a:p>
                  </a:txBody>
                  <a:tcPr/>
                </a:tc>
                <a:tc hMerge="1">
                  <a:txBody>
                    <a:bodyPr/>
                    <a:lstStyle/>
                    <a:p>
                      <a:endParaRPr lang="en-US"/>
                    </a:p>
                  </a:txBody>
                  <a:tcPr/>
                </a:tc>
                <a:tc rowSpan="2">
                  <a:txBody>
                    <a:bodyPr/>
                    <a:lstStyle/>
                    <a:p>
                      <a:pPr marL="0" marR="0" algn="just">
                        <a:lnSpc>
                          <a:spcPct val="115000"/>
                        </a:lnSpc>
                        <a:spcBef>
                          <a:spcPts val="0"/>
                        </a:spcBef>
                        <a:spcAft>
                          <a:spcPts val="0"/>
                        </a:spcAft>
                      </a:pPr>
                      <a:r>
                        <a:rPr lang="en-US" sz="1600" dirty="0">
                          <a:effectLst/>
                        </a:rPr>
                        <a:t>Expected Output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rowSpan="2">
                  <a:txBody>
                    <a:bodyPr/>
                    <a:lstStyle/>
                    <a:p>
                      <a:pPr marL="0" marR="0" algn="just">
                        <a:lnSpc>
                          <a:spcPct val="115000"/>
                        </a:lnSpc>
                        <a:spcBef>
                          <a:spcPts val="0"/>
                        </a:spcBef>
                        <a:spcAft>
                          <a:spcPts val="0"/>
                        </a:spcAft>
                      </a:pPr>
                      <a:r>
                        <a:rPr lang="en-US" sz="1600">
                          <a:effectLst/>
                        </a:rPr>
                        <a:t>Actual Output</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rowSpan="2">
                  <a:txBody>
                    <a:bodyPr/>
                    <a:lstStyle/>
                    <a:p>
                      <a:pPr marL="0" marR="0" algn="just">
                        <a:lnSpc>
                          <a:spcPct val="115000"/>
                        </a:lnSpc>
                        <a:spcBef>
                          <a:spcPts val="0"/>
                        </a:spcBef>
                        <a:spcAft>
                          <a:spcPts val="1000"/>
                        </a:spcAft>
                      </a:pPr>
                      <a:r>
                        <a:rPr lang="en-US" sz="1600">
                          <a:effectLst/>
                        </a:rPr>
                        <a:t>Status</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extLst>
                  <a:ext uri="{0D108BD9-81ED-4DB2-BD59-A6C34878D82A}">
                    <a16:rowId xmlns:a16="http://schemas.microsoft.com/office/drawing/2014/main" xmlns="" val="3584955201"/>
                  </a:ext>
                </a:extLst>
              </a:tr>
              <a:tr h="269188">
                <a:tc vMerge="1">
                  <a:txBody>
                    <a:bodyPr/>
                    <a:lstStyle/>
                    <a:p>
                      <a:endParaRPr lang="en-US"/>
                    </a:p>
                  </a:txBody>
                  <a:tcPr/>
                </a:tc>
                <a:tc vMerge="1">
                  <a:txBody>
                    <a:bodyPr/>
                    <a:lstStyle/>
                    <a:p>
                      <a:endParaRPr lang="en-US"/>
                    </a:p>
                  </a:txBody>
                  <a:tcPr/>
                </a:tc>
                <a:tc>
                  <a:txBody>
                    <a:bodyPr/>
                    <a:lstStyle/>
                    <a:p>
                      <a:pPr marL="0" marR="0" algn="just">
                        <a:lnSpc>
                          <a:spcPct val="115000"/>
                        </a:lnSpc>
                        <a:spcBef>
                          <a:spcPts val="0"/>
                        </a:spcBef>
                        <a:spcAft>
                          <a:spcPts val="0"/>
                        </a:spcAft>
                      </a:pPr>
                      <a:r>
                        <a:rPr lang="en-US" sz="1600">
                          <a:effectLst/>
                        </a:rPr>
                        <a:t>A</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0"/>
                        </a:spcAft>
                      </a:pPr>
                      <a:r>
                        <a:rPr lang="en-US" sz="1600">
                          <a:effectLst/>
                        </a:rPr>
                        <a:t>b</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0"/>
                        </a:spcAft>
                      </a:pPr>
                      <a:r>
                        <a:rPr lang="en-US" sz="1600">
                          <a:effectLst/>
                        </a:rPr>
                        <a:t>C</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2239073593"/>
                  </a:ext>
                </a:extLst>
              </a:tr>
              <a:tr h="434593">
                <a:tc>
                  <a:txBody>
                    <a:bodyPr/>
                    <a:lstStyle/>
                    <a:p>
                      <a:pPr marL="0" marR="0" algn="just" defTabSz="914400" rtl="0" eaLnBrk="1" latinLnBrk="0" hangingPunct="1">
                        <a:lnSpc>
                          <a:spcPct val="115000"/>
                        </a:lnSpc>
                        <a:spcBef>
                          <a:spcPts val="0"/>
                        </a:spcBef>
                        <a:spcAft>
                          <a:spcPts val="0"/>
                        </a:spcAft>
                      </a:pPr>
                      <a:r>
                        <a:rPr lang="en-US" sz="1400" b="1" kern="1200" dirty="0">
                          <a:solidFill>
                            <a:schemeClr val="lt1"/>
                          </a:solidFill>
                          <a:effectLst/>
                          <a:latin typeface="+mn-lt"/>
                          <a:ea typeface="+mn-ea"/>
                          <a:cs typeface="+mn-cs"/>
                        </a:rPr>
                        <a:t>1</a:t>
                      </a:r>
                    </a:p>
                  </a:txBody>
                  <a:tcPr marL="51465" marR="51465" marT="0" marB="0"/>
                </a:tc>
                <a:tc>
                  <a:txBody>
                    <a:bodyPr/>
                    <a:lstStyle/>
                    <a:p>
                      <a:pPr marL="0" marR="0" algn="just">
                        <a:lnSpc>
                          <a:spcPct val="115000"/>
                        </a:lnSpc>
                        <a:spcBef>
                          <a:spcPts val="0"/>
                        </a:spcBef>
                        <a:spcAft>
                          <a:spcPts val="0"/>
                        </a:spcAft>
                      </a:pPr>
                      <a:r>
                        <a:rPr lang="en-US" sz="1400">
                          <a:effectLst/>
                        </a:rPr>
                        <a:t>Enter nominal for a &amp; b, min for 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0"/>
                        </a:spcAft>
                      </a:pPr>
                      <a:r>
                        <a:rPr lang="en-US" sz="1400">
                          <a:effectLst/>
                        </a:rPr>
                        <a:t>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0"/>
                        </a:spcAft>
                      </a:pPr>
                      <a:r>
                        <a:rPr lang="en-US" sz="1400">
                          <a:effectLst/>
                        </a:rPr>
                        <a:t>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0"/>
                        </a:spcAft>
                      </a:pPr>
                      <a:r>
                        <a:rPr lang="en-US" sz="1400">
                          <a:effectLst/>
                        </a:rPr>
                        <a: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0"/>
                        </a:spcAft>
                      </a:pPr>
                      <a:r>
                        <a:rPr lang="en-US" sz="1400">
                          <a:effectLst/>
                        </a:rPr>
                        <a:t>Isosceles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0"/>
                        </a:spcAft>
                      </a:pPr>
                      <a:r>
                        <a:rPr lang="en-US" sz="160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1000"/>
                        </a:spcAft>
                      </a:pPr>
                      <a:r>
                        <a:rPr lang="en-US" sz="160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extLst>
                  <a:ext uri="{0D108BD9-81ED-4DB2-BD59-A6C34878D82A}">
                    <a16:rowId xmlns:a16="http://schemas.microsoft.com/office/drawing/2014/main" xmlns="" val="1345323647"/>
                  </a:ext>
                </a:extLst>
              </a:tr>
              <a:tr h="434593">
                <a:tc>
                  <a:txBody>
                    <a:bodyPr/>
                    <a:lstStyle/>
                    <a:p>
                      <a:pPr marL="0" marR="0" algn="just" defTabSz="914400" rtl="0" eaLnBrk="1" latinLnBrk="0" hangingPunct="1">
                        <a:lnSpc>
                          <a:spcPct val="115000"/>
                        </a:lnSpc>
                        <a:spcBef>
                          <a:spcPts val="0"/>
                        </a:spcBef>
                        <a:spcAft>
                          <a:spcPts val="0"/>
                        </a:spcAft>
                      </a:pPr>
                      <a:r>
                        <a:rPr lang="en-US" sz="1400" b="1" kern="1200">
                          <a:solidFill>
                            <a:schemeClr val="lt1"/>
                          </a:solidFill>
                          <a:effectLst/>
                          <a:latin typeface="+mn-lt"/>
                          <a:ea typeface="+mn-ea"/>
                          <a:cs typeface="+mn-cs"/>
                        </a:rPr>
                        <a:t>2</a:t>
                      </a:r>
                    </a:p>
                  </a:txBody>
                  <a:tcPr marL="51465" marR="51465" marT="0" marB="0"/>
                </a:tc>
                <a:tc>
                  <a:txBody>
                    <a:bodyPr/>
                    <a:lstStyle/>
                    <a:p>
                      <a:pPr marL="0" marR="0" algn="just">
                        <a:lnSpc>
                          <a:spcPct val="115000"/>
                        </a:lnSpc>
                        <a:spcBef>
                          <a:spcPts val="0"/>
                        </a:spcBef>
                        <a:spcAft>
                          <a:spcPts val="0"/>
                        </a:spcAft>
                      </a:pPr>
                      <a:r>
                        <a:rPr lang="en-US" sz="1400">
                          <a:effectLst/>
                        </a:rPr>
                        <a:t>Enter nominal for a &amp; b, min+ for 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0"/>
                        </a:spcAft>
                      </a:pPr>
                      <a:r>
                        <a:rPr lang="en-US" sz="1400">
                          <a:effectLst/>
                        </a:rPr>
                        <a:t>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0"/>
                        </a:spcAft>
                      </a:pPr>
                      <a:r>
                        <a:rPr lang="en-US" sz="1400">
                          <a:effectLst/>
                        </a:rPr>
                        <a:t>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0"/>
                        </a:spcAft>
                      </a:pPr>
                      <a:r>
                        <a:rPr lang="en-US" sz="1400">
                          <a:effectLst/>
                        </a:rPr>
                        <a:t>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0"/>
                        </a:spcAft>
                      </a:pPr>
                      <a:r>
                        <a:rPr lang="en-US" sz="1400">
                          <a:effectLst/>
                        </a:rPr>
                        <a:t>Isosceles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0"/>
                        </a:spcAft>
                      </a:pPr>
                      <a:r>
                        <a:rPr lang="en-US" sz="160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1000"/>
                        </a:spcAft>
                      </a:pPr>
                      <a:r>
                        <a:rPr lang="en-US" sz="160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extLst>
                  <a:ext uri="{0D108BD9-81ED-4DB2-BD59-A6C34878D82A}">
                    <a16:rowId xmlns:a16="http://schemas.microsoft.com/office/drawing/2014/main" xmlns="" val="3055655793"/>
                  </a:ext>
                </a:extLst>
              </a:tr>
              <a:tr h="434593">
                <a:tc>
                  <a:txBody>
                    <a:bodyPr/>
                    <a:lstStyle/>
                    <a:p>
                      <a:pPr marL="0" marR="0" algn="just" defTabSz="914400" rtl="0" eaLnBrk="1" latinLnBrk="0" hangingPunct="1">
                        <a:lnSpc>
                          <a:spcPct val="115000"/>
                        </a:lnSpc>
                        <a:spcBef>
                          <a:spcPts val="0"/>
                        </a:spcBef>
                        <a:spcAft>
                          <a:spcPts val="0"/>
                        </a:spcAft>
                      </a:pPr>
                      <a:r>
                        <a:rPr lang="en-US" sz="1400" b="1" kern="1200">
                          <a:solidFill>
                            <a:schemeClr val="lt1"/>
                          </a:solidFill>
                          <a:effectLst/>
                          <a:latin typeface="+mn-lt"/>
                          <a:ea typeface="+mn-ea"/>
                          <a:cs typeface="+mn-cs"/>
                        </a:rPr>
                        <a:t>3</a:t>
                      </a:r>
                    </a:p>
                  </a:txBody>
                  <a:tcPr marL="51465" marR="51465" marT="0" marB="0"/>
                </a:tc>
                <a:tc>
                  <a:txBody>
                    <a:bodyPr/>
                    <a:lstStyle/>
                    <a:p>
                      <a:pPr marL="0" marR="0" algn="just">
                        <a:lnSpc>
                          <a:spcPct val="115000"/>
                        </a:lnSpc>
                        <a:spcBef>
                          <a:spcPts val="0"/>
                        </a:spcBef>
                        <a:spcAft>
                          <a:spcPts val="0"/>
                        </a:spcAft>
                      </a:pPr>
                      <a:r>
                        <a:rPr lang="en-US" sz="1400">
                          <a:effectLst/>
                        </a:rPr>
                        <a:t>Enter nominal for a &amp; b, nominal for 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0"/>
                        </a:spcAft>
                      </a:pPr>
                      <a:r>
                        <a:rPr lang="en-US" sz="1400">
                          <a:effectLst/>
                        </a:rPr>
                        <a:t>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0"/>
                        </a:spcAft>
                      </a:pPr>
                      <a:r>
                        <a:rPr lang="en-US" sz="1400">
                          <a:effectLst/>
                        </a:rPr>
                        <a:t>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0"/>
                        </a:spcAft>
                      </a:pPr>
                      <a:r>
                        <a:rPr lang="en-US" sz="1400" dirty="0">
                          <a:effectLst/>
                        </a:rPr>
                        <a:t>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0"/>
                        </a:spcAft>
                      </a:pPr>
                      <a:r>
                        <a:rPr lang="en-US" sz="1400">
                          <a:effectLst/>
                        </a:rPr>
                        <a:t>Equilateral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0"/>
                        </a:spcAft>
                      </a:pPr>
                      <a:r>
                        <a:rPr lang="en-US" sz="160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1000"/>
                        </a:spcAft>
                      </a:pPr>
                      <a:r>
                        <a:rPr lang="en-US" sz="160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extLst>
                  <a:ext uri="{0D108BD9-81ED-4DB2-BD59-A6C34878D82A}">
                    <a16:rowId xmlns:a16="http://schemas.microsoft.com/office/drawing/2014/main" xmlns="" val="1284486119"/>
                  </a:ext>
                </a:extLst>
              </a:tr>
              <a:tr h="434593">
                <a:tc>
                  <a:txBody>
                    <a:bodyPr/>
                    <a:lstStyle/>
                    <a:p>
                      <a:pPr marL="0" marR="0" algn="just" defTabSz="914400" rtl="0" eaLnBrk="1" latinLnBrk="0" hangingPunct="1">
                        <a:lnSpc>
                          <a:spcPct val="115000"/>
                        </a:lnSpc>
                        <a:spcBef>
                          <a:spcPts val="0"/>
                        </a:spcBef>
                        <a:spcAft>
                          <a:spcPts val="0"/>
                        </a:spcAft>
                      </a:pPr>
                      <a:r>
                        <a:rPr lang="en-US" sz="1400" b="1" kern="1200">
                          <a:solidFill>
                            <a:schemeClr val="lt1"/>
                          </a:solidFill>
                          <a:effectLst/>
                          <a:latin typeface="+mn-lt"/>
                          <a:ea typeface="+mn-ea"/>
                          <a:cs typeface="+mn-cs"/>
                        </a:rPr>
                        <a:t>4</a:t>
                      </a:r>
                    </a:p>
                  </a:txBody>
                  <a:tcPr marL="51465" marR="51465" marT="0" marB="0"/>
                </a:tc>
                <a:tc>
                  <a:txBody>
                    <a:bodyPr/>
                    <a:lstStyle/>
                    <a:p>
                      <a:pPr marL="0" marR="0" algn="just">
                        <a:lnSpc>
                          <a:spcPct val="115000"/>
                        </a:lnSpc>
                        <a:spcBef>
                          <a:spcPts val="0"/>
                        </a:spcBef>
                        <a:spcAft>
                          <a:spcPts val="0"/>
                        </a:spcAft>
                      </a:pPr>
                      <a:r>
                        <a:rPr lang="en-US" sz="1400">
                          <a:effectLst/>
                        </a:rPr>
                        <a:t>Enter nominal for a &amp; b, max- for 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defTabSz="914400" rtl="0" eaLnBrk="1" latinLnBrk="0" hangingPunct="1">
                        <a:lnSpc>
                          <a:spcPct val="115000"/>
                        </a:lnSpc>
                        <a:spcBef>
                          <a:spcPts val="0"/>
                        </a:spcBef>
                        <a:spcAft>
                          <a:spcPts val="0"/>
                        </a:spcAft>
                      </a:pPr>
                      <a:r>
                        <a:rPr lang="en-US" sz="1400" kern="1200" dirty="0">
                          <a:solidFill>
                            <a:schemeClr val="dk1"/>
                          </a:solidFill>
                          <a:effectLst/>
                          <a:latin typeface="+mn-lt"/>
                          <a:ea typeface="+mn-ea"/>
                          <a:cs typeface="+mn-cs"/>
                        </a:rPr>
                        <a:t>5</a:t>
                      </a:r>
                    </a:p>
                  </a:txBody>
                  <a:tcPr marL="51465" marR="51465" marT="0" marB="0"/>
                </a:tc>
                <a:tc>
                  <a:txBody>
                    <a:bodyPr/>
                    <a:lstStyle/>
                    <a:p>
                      <a:pPr marL="0" marR="0" algn="just" defTabSz="914400" rtl="0" eaLnBrk="1" latinLnBrk="0" hangingPunct="1">
                        <a:lnSpc>
                          <a:spcPct val="115000"/>
                        </a:lnSpc>
                        <a:spcBef>
                          <a:spcPts val="0"/>
                        </a:spcBef>
                        <a:spcAft>
                          <a:spcPts val="0"/>
                        </a:spcAft>
                      </a:pPr>
                      <a:r>
                        <a:rPr lang="en-US" sz="1400" kern="1200" dirty="0">
                          <a:solidFill>
                            <a:schemeClr val="dk1"/>
                          </a:solidFill>
                          <a:effectLst/>
                          <a:latin typeface="+mn-lt"/>
                          <a:ea typeface="+mn-ea"/>
                          <a:cs typeface="+mn-cs"/>
                        </a:rPr>
                        <a:t>5</a:t>
                      </a:r>
                    </a:p>
                  </a:txBody>
                  <a:tcPr marL="51465" marR="51465" marT="0" marB="0"/>
                </a:tc>
                <a:tc>
                  <a:txBody>
                    <a:bodyPr/>
                    <a:lstStyle/>
                    <a:p>
                      <a:pPr marL="0" marR="0" algn="just" defTabSz="914400" rtl="0" eaLnBrk="1" latinLnBrk="0" hangingPunct="1">
                        <a:lnSpc>
                          <a:spcPct val="115000"/>
                        </a:lnSpc>
                        <a:spcBef>
                          <a:spcPts val="0"/>
                        </a:spcBef>
                        <a:spcAft>
                          <a:spcPts val="0"/>
                        </a:spcAft>
                      </a:pPr>
                      <a:r>
                        <a:rPr lang="en-US" sz="1400" kern="1200">
                          <a:solidFill>
                            <a:schemeClr val="dk1"/>
                          </a:solidFill>
                          <a:effectLst/>
                          <a:latin typeface="+mn-lt"/>
                          <a:ea typeface="+mn-ea"/>
                          <a:cs typeface="+mn-cs"/>
                        </a:rPr>
                        <a:t>9</a:t>
                      </a:r>
                    </a:p>
                  </a:txBody>
                  <a:tcPr marL="51465" marR="51465" marT="0" marB="0"/>
                </a:tc>
                <a:tc>
                  <a:txBody>
                    <a:bodyPr/>
                    <a:lstStyle/>
                    <a:p>
                      <a:pPr marL="0" marR="0" algn="just">
                        <a:lnSpc>
                          <a:spcPct val="115000"/>
                        </a:lnSpc>
                        <a:spcBef>
                          <a:spcPts val="0"/>
                        </a:spcBef>
                        <a:spcAft>
                          <a:spcPts val="0"/>
                        </a:spcAft>
                      </a:pPr>
                      <a:r>
                        <a:rPr lang="en-US" sz="1400">
                          <a:effectLst/>
                        </a:rPr>
                        <a:t>Isosceles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0"/>
                        </a:spcAft>
                      </a:pPr>
                      <a:r>
                        <a:rPr lang="en-US" sz="160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1000"/>
                        </a:spcAft>
                      </a:pPr>
                      <a:r>
                        <a:rPr lang="en-US" sz="160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extLst>
                  <a:ext uri="{0D108BD9-81ED-4DB2-BD59-A6C34878D82A}">
                    <a16:rowId xmlns:a16="http://schemas.microsoft.com/office/drawing/2014/main" xmlns="" val="2437662967"/>
                  </a:ext>
                </a:extLst>
              </a:tr>
              <a:tr h="434593">
                <a:tc>
                  <a:txBody>
                    <a:bodyPr/>
                    <a:lstStyle/>
                    <a:p>
                      <a:pPr marL="0" marR="0" algn="just" defTabSz="914400" rtl="0" eaLnBrk="1" latinLnBrk="0" hangingPunct="1">
                        <a:lnSpc>
                          <a:spcPct val="115000"/>
                        </a:lnSpc>
                        <a:spcBef>
                          <a:spcPts val="0"/>
                        </a:spcBef>
                        <a:spcAft>
                          <a:spcPts val="0"/>
                        </a:spcAft>
                      </a:pPr>
                      <a:r>
                        <a:rPr lang="en-US" sz="1400" b="1" kern="1200">
                          <a:solidFill>
                            <a:schemeClr val="lt1"/>
                          </a:solidFill>
                          <a:effectLst/>
                          <a:latin typeface="+mn-lt"/>
                          <a:ea typeface="+mn-ea"/>
                          <a:cs typeface="+mn-cs"/>
                        </a:rPr>
                        <a:t>5</a:t>
                      </a:r>
                    </a:p>
                  </a:txBody>
                  <a:tcPr marL="51465" marR="51465" marT="0" marB="0"/>
                </a:tc>
                <a:tc>
                  <a:txBody>
                    <a:bodyPr/>
                    <a:lstStyle/>
                    <a:p>
                      <a:pPr marL="0" marR="0" algn="just">
                        <a:lnSpc>
                          <a:spcPct val="115000"/>
                        </a:lnSpc>
                        <a:spcBef>
                          <a:spcPts val="0"/>
                        </a:spcBef>
                        <a:spcAft>
                          <a:spcPts val="0"/>
                        </a:spcAft>
                      </a:pPr>
                      <a:r>
                        <a:rPr lang="en-US" sz="1400">
                          <a:effectLst/>
                        </a:rPr>
                        <a:t>Enter nominal for a &amp; b, max for 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defTabSz="914400" rtl="0" eaLnBrk="1" latinLnBrk="0" hangingPunct="1">
                        <a:lnSpc>
                          <a:spcPct val="115000"/>
                        </a:lnSpc>
                        <a:spcBef>
                          <a:spcPts val="0"/>
                        </a:spcBef>
                        <a:spcAft>
                          <a:spcPts val="0"/>
                        </a:spcAft>
                      </a:pPr>
                      <a:r>
                        <a:rPr lang="en-US" sz="1400" kern="1200">
                          <a:solidFill>
                            <a:schemeClr val="dk1"/>
                          </a:solidFill>
                          <a:effectLst/>
                          <a:latin typeface="+mn-lt"/>
                          <a:ea typeface="+mn-ea"/>
                          <a:cs typeface="+mn-cs"/>
                        </a:rPr>
                        <a:t>5</a:t>
                      </a:r>
                    </a:p>
                  </a:txBody>
                  <a:tcPr marL="51465" marR="51465" marT="0" marB="0"/>
                </a:tc>
                <a:tc>
                  <a:txBody>
                    <a:bodyPr/>
                    <a:lstStyle/>
                    <a:p>
                      <a:pPr marL="0" marR="0" algn="just" defTabSz="914400" rtl="0" eaLnBrk="1" latinLnBrk="0" hangingPunct="1">
                        <a:lnSpc>
                          <a:spcPct val="115000"/>
                        </a:lnSpc>
                        <a:spcBef>
                          <a:spcPts val="0"/>
                        </a:spcBef>
                        <a:spcAft>
                          <a:spcPts val="0"/>
                        </a:spcAft>
                      </a:pPr>
                      <a:r>
                        <a:rPr lang="en-US" sz="1400" kern="1200" dirty="0">
                          <a:solidFill>
                            <a:schemeClr val="dk1"/>
                          </a:solidFill>
                          <a:effectLst/>
                          <a:latin typeface="+mn-lt"/>
                          <a:ea typeface="+mn-ea"/>
                          <a:cs typeface="+mn-cs"/>
                        </a:rPr>
                        <a:t>5</a:t>
                      </a:r>
                    </a:p>
                  </a:txBody>
                  <a:tcPr marL="51465" marR="51465" marT="0" marB="0"/>
                </a:tc>
                <a:tc>
                  <a:txBody>
                    <a:bodyPr/>
                    <a:lstStyle/>
                    <a:p>
                      <a:pPr marL="0" marR="0" algn="just" defTabSz="914400" rtl="0" eaLnBrk="1" latinLnBrk="0" hangingPunct="1">
                        <a:lnSpc>
                          <a:spcPct val="115000"/>
                        </a:lnSpc>
                        <a:spcBef>
                          <a:spcPts val="0"/>
                        </a:spcBef>
                        <a:spcAft>
                          <a:spcPts val="0"/>
                        </a:spcAft>
                      </a:pPr>
                      <a:r>
                        <a:rPr lang="en-US" sz="1400" kern="1200">
                          <a:solidFill>
                            <a:schemeClr val="dk1"/>
                          </a:solidFill>
                          <a:effectLst/>
                          <a:latin typeface="+mn-lt"/>
                          <a:ea typeface="+mn-ea"/>
                          <a:cs typeface="+mn-cs"/>
                        </a:rPr>
                        <a:t>10</a:t>
                      </a:r>
                    </a:p>
                  </a:txBody>
                  <a:tcPr marL="51465" marR="51465" marT="0" marB="0"/>
                </a:tc>
                <a:tc>
                  <a:txBody>
                    <a:bodyPr/>
                    <a:lstStyle/>
                    <a:p>
                      <a:pPr marL="0" marR="0" algn="just">
                        <a:lnSpc>
                          <a:spcPct val="115000"/>
                        </a:lnSpc>
                        <a:spcBef>
                          <a:spcPts val="0"/>
                        </a:spcBef>
                        <a:spcAft>
                          <a:spcPts val="0"/>
                        </a:spcAft>
                      </a:pPr>
                      <a:r>
                        <a:rPr lang="en-US" sz="1400" dirty="0">
                          <a:effectLst/>
                        </a:rPr>
                        <a:t>Not a Triangle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0"/>
                        </a:spcAft>
                      </a:pPr>
                      <a:r>
                        <a:rPr lang="en-US" sz="160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1000"/>
                        </a:spcAft>
                      </a:pPr>
                      <a:r>
                        <a:rPr lang="en-US" sz="160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extLst>
                  <a:ext uri="{0D108BD9-81ED-4DB2-BD59-A6C34878D82A}">
                    <a16:rowId xmlns:a16="http://schemas.microsoft.com/office/drawing/2014/main" xmlns="" val="379842338"/>
                  </a:ext>
                </a:extLst>
              </a:tr>
              <a:tr h="434593">
                <a:tc>
                  <a:txBody>
                    <a:bodyPr/>
                    <a:lstStyle/>
                    <a:p>
                      <a:pPr marL="0" marR="0" algn="just" defTabSz="914400" rtl="0" eaLnBrk="1" latinLnBrk="0" hangingPunct="1">
                        <a:lnSpc>
                          <a:spcPct val="115000"/>
                        </a:lnSpc>
                        <a:spcBef>
                          <a:spcPts val="0"/>
                        </a:spcBef>
                        <a:spcAft>
                          <a:spcPts val="0"/>
                        </a:spcAft>
                      </a:pPr>
                      <a:r>
                        <a:rPr lang="en-US" sz="1400" b="1" kern="1200">
                          <a:solidFill>
                            <a:schemeClr val="lt1"/>
                          </a:solidFill>
                          <a:effectLst/>
                          <a:latin typeface="+mn-lt"/>
                          <a:ea typeface="+mn-ea"/>
                          <a:cs typeface="+mn-cs"/>
                        </a:rPr>
                        <a:t>6</a:t>
                      </a:r>
                    </a:p>
                  </a:txBody>
                  <a:tcPr marL="51465" marR="51465" marT="0" marB="0"/>
                </a:tc>
                <a:tc>
                  <a:txBody>
                    <a:bodyPr/>
                    <a:lstStyle/>
                    <a:p>
                      <a:pPr marL="0" marR="0" algn="just">
                        <a:lnSpc>
                          <a:spcPct val="115000"/>
                        </a:lnSpc>
                        <a:spcBef>
                          <a:spcPts val="0"/>
                        </a:spcBef>
                        <a:spcAft>
                          <a:spcPts val="0"/>
                        </a:spcAft>
                      </a:pPr>
                      <a:r>
                        <a:rPr lang="en-US" sz="1400">
                          <a:effectLst/>
                        </a:rPr>
                        <a:t>Enter nominal for a &amp; c, min for b</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defTabSz="914400" rtl="0" eaLnBrk="1" latinLnBrk="0" hangingPunct="1">
                        <a:lnSpc>
                          <a:spcPct val="115000"/>
                        </a:lnSpc>
                        <a:spcBef>
                          <a:spcPts val="0"/>
                        </a:spcBef>
                        <a:spcAft>
                          <a:spcPts val="0"/>
                        </a:spcAft>
                      </a:pPr>
                      <a:r>
                        <a:rPr lang="en-US" sz="1400" kern="1200">
                          <a:solidFill>
                            <a:schemeClr val="dk1"/>
                          </a:solidFill>
                          <a:effectLst/>
                          <a:latin typeface="+mn-lt"/>
                          <a:ea typeface="+mn-ea"/>
                          <a:cs typeface="+mn-cs"/>
                        </a:rPr>
                        <a:t>5</a:t>
                      </a:r>
                    </a:p>
                  </a:txBody>
                  <a:tcPr marL="51465" marR="51465" marT="0" marB="0"/>
                </a:tc>
                <a:tc>
                  <a:txBody>
                    <a:bodyPr/>
                    <a:lstStyle/>
                    <a:p>
                      <a:pPr marL="0" marR="0" algn="just" defTabSz="914400" rtl="0" eaLnBrk="1" latinLnBrk="0" hangingPunct="1">
                        <a:lnSpc>
                          <a:spcPct val="115000"/>
                        </a:lnSpc>
                        <a:spcBef>
                          <a:spcPts val="0"/>
                        </a:spcBef>
                        <a:spcAft>
                          <a:spcPts val="0"/>
                        </a:spcAft>
                      </a:pPr>
                      <a:r>
                        <a:rPr lang="en-US" sz="1400" kern="1200" dirty="0">
                          <a:solidFill>
                            <a:schemeClr val="dk1"/>
                          </a:solidFill>
                          <a:effectLst/>
                          <a:latin typeface="+mn-lt"/>
                          <a:ea typeface="+mn-ea"/>
                          <a:cs typeface="+mn-cs"/>
                        </a:rPr>
                        <a:t>1</a:t>
                      </a:r>
                    </a:p>
                  </a:txBody>
                  <a:tcPr marL="51465" marR="51465" marT="0" marB="0"/>
                </a:tc>
                <a:tc>
                  <a:txBody>
                    <a:bodyPr/>
                    <a:lstStyle/>
                    <a:p>
                      <a:pPr marL="0" marR="0" algn="just" defTabSz="914400" rtl="0" eaLnBrk="1" latinLnBrk="0" hangingPunct="1">
                        <a:lnSpc>
                          <a:spcPct val="115000"/>
                        </a:lnSpc>
                        <a:spcBef>
                          <a:spcPts val="0"/>
                        </a:spcBef>
                        <a:spcAft>
                          <a:spcPts val="0"/>
                        </a:spcAft>
                      </a:pPr>
                      <a:r>
                        <a:rPr lang="en-US" sz="1400" kern="1200" dirty="0">
                          <a:solidFill>
                            <a:schemeClr val="dk1"/>
                          </a:solidFill>
                          <a:effectLst/>
                          <a:latin typeface="+mn-lt"/>
                          <a:ea typeface="+mn-ea"/>
                          <a:cs typeface="+mn-cs"/>
                        </a:rPr>
                        <a:t>5</a:t>
                      </a:r>
                    </a:p>
                  </a:txBody>
                  <a:tcPr marL="51465" marR="51465" marT="0" marB="0"/>
                </a:tc>
                <a:tc>
                  <a:txBody>
                    <a:bodyPr/>
                    <a:lstStyle/>
                    <a:p>
                      <a:pPr marL="0" marR="0" algn="just">
                        <a:lnSpc>
                          <a:spcPct val="115000"/>
                        </a:lnSpc>
                        <a:spcBef>
                          <a:spcPts val="0"/>
                        </a:spcBef>
                        <a:spcAft>
                          <a:spcPts val="0"/>
                        </a:spcAft>
                      </a:pPr>
                      <a:r>
                        <a:rPr lang="en-US" sz="1400" dirty="0">
                          <a:effectLst/>
                        </a:rPr>
                        <a:t>Isosceles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0"/>
                        </a:spcAft>
                      </a:pPr>
                      <a:r>
                        <a:rPr lang="en-US" sz="160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1000"/>
                        </a:spcAft>
                      </a:pPr>
                      <a:r>
                        <a:rPr lang="en-US" sz="160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extLst>
                  <a:ext uri="{0D108BD9-81ED-4DB2-BD59-A6C34878D82A}">
                    <a16:rowId xmlns:a16="http://schemas.microsoft.com/office/drawing/2014/main" xmlns="" val="2374800205"/>
                  </a:ext>
                </a:extLst>
              </a:tr>
              <a:tr h="434593">
                <a:tc>
                  <a:txBody>
                    <a:bodyPr/>
                    <a:lstStyle/>
                    <a:p>
                      <a:pPr marL="0" marR="0" algn="just" defTabSz="914400" rtl="0" eaLnBrk="1" latinLnBrk="0" hangingPunct="1">
                        <a:lnSpc>
                          <a:spcPct val="115000"/>
                        </a:lnSpc>
                        <a:spcBef>
                          <a:spcPts val="0"/>
                        </a:spcBef>
                        <a:spcAft>
                          <a:spcPts val="0"/>
                        </a:spcAft>
                      </a:pPr>
                      <a:r>
                        <a:rPr lang="en-US" sz="1400" b="1" kern="1200">
                          <a:solidFill>
                            <a:schemeClr val="lt1"/>
                          </a:solidFill>
                          <a:effectLst/>
                          <a:latin typeface="+mn-lt"/>
                          <a:ea typeface="+mn-ea"/>
                          <a:cs typeface="+mn-cs"/>
                        </a:rPr>
                        <a:t>7</a:t>
                      </a:r>
                    </a:p>
                  </a:txBody>
                  <a:tcPr marL="51465" marR="51465" marT="0" marB="0"/>
                </a:tc>
                <a:tc>
                  <a:txBody>
                    <a:bodyPr/>
                    <a:lstStyle/>
                    <a:p>
                      <a:pPr marL="0" marR="0" algn="just">
                        <a:lnSpc>
                          <a:spcPct val="115000"/>
                        </a:lnSpc>
                        <a:spcBef>
                          <a:spcPts val="0"/>
                        </a:spcBef>
                        <a:spcAft>
                          <a:spcPts val="0"/>
                        </a:spcAft>
                      </a:pPr>
                      <a:r>
                        <a:rPr lang="en-US" sz="1400">
                          <a:effectLst/>
                        </a:rPr>
                        <a:t>Enter nominal for a &amp; c, min+ for b</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defTabSz="914400" rtl="0" eaLnBrk="1" latinLnBrk="0" hangingPunct="1">
                        <a:lnSpc>
                          <a:spcPct val="115000"/>
                        </a:lnSpc>
                        <a:spcBef>
                          <a:spcPts val="0"/>
                        </a:spcBef>
                        <a:spcAft>
                          <a:spcPts val="0"/>
                        </a:spcAft>
                      </a:pPr>
                      <a:r>
                        <a:rPr lang="en-US" sz="1400" kern="1200">
                          <a:solidFill>
                            <a:schemeClr val="dk1"/>
                          </a:solidFill>
                          <a:effectLst/>
                          <a:latin typeface="+mn-lt"/>
                          <a:ea typeface="+mn-ea"/>
                          <a:cs typeface="+mn-cs"/>
                        </a:rPr>
                        <a:t>5</a:t>
                      </a:r>
                    </a:p>
                  </a:txBody>
                  <a:tcPr marL="51465" marR="51465" marT="0" marB="0"/>
                </a:tc>
                <a:tc>
                  <a:txBody>
                    <a:bodyPr/>
                    <a:lstStyle/>
                    <a:p>
                      <a:pPr marL="0" marR="0" algn="just" defTabSz="914400" rtl="0" eaLnBrk="1" latinLnBrk="0" hangingPunct="1">
                        <a:lnSpc>
                          <a:spcPct val="115000"/>
                        </a:lnSpc>
                        <a:spcBef>
                          <a:spcPts val="0"/>
                        </a:spcBef>
                        <a:spcAft>
                          <a:spcPts val="0"/>
                        </a:spcAft>
                      </a:pPr>
                      <a:r>
                        <a:rPr lang="en-US" sz="1400" kern="1200">
                          <a:solidFill>
                            <a:schemeClr val="dk1"/>
                          </a:solidFill>
                          <a:effectLst/>
                          <a:latin typeface="+mn-lt"/>
                          <a:ea typeface="+mn-ea"/>
                          <a:cs typeface="+mn-cs"/>
                        </a:rPr>
                        <a:t>2</a:t>
                      </a:r>
                    </a:p>
                  </a:txBody>
                  <a:tcPr marL="51465" marR="51465" marT="0" marB="0"/>
                </a:tc>
                <a:tc>
                  <a:txBody>
                    <a:bodyPr/>
                    <a:lstStyle/>
                    <a:p>
                      <a:pPr marL="0" marR="0" algn="just" defTabSz="914400" rtl="0" eaLnBrk="1" latinLnBrk="0" hangingPunct="1">
                        <a:lnSpc>
                          <a:spcPct val="115000"/>
                        </a:lnSpc>
                        <a:spcBef>
                          <a:spcPts val="0"/>
                        </a:spcBef>
                        <a:spcAft>
                          <a:spcPts val="0"/>
                        </a:spcAft>
                      </a:pPr>
                      <a:r>
                        <a:rPr lang="en-US" sz="1400" kern="1200" dirty="0">
                          <a:solidFill>
                            <a:schemeClr val="dk1"/>
                          </a:solidFill>
                          <a:effectLst/>
                          <a:latin typeface="+mn-lt"/>
                          <a:ea typeface="+mn-ea"/>
                          <a:cs typeface="+mn-cs"/>
                        </a:rPr>
                        <a:t>5</a:t>
                      </a:r>
                    </a:p>
                  </a:txBody>
                  <a:tcPr marL="51465" marR="51465" marT="0" marB="0"/>
                </a:tc>
                <a:tc>
                  <a:txBody>
                    <a:bodyPr/>
                    <a:lstStyle/>
                    <a:p>
                      <a:pPr marL="0" marR="0" algn="just">
                        <a:lnSpc>
                          <a:spcPct val="115000"/>
                        </a:lnSpc>
                        <a:spcBef>
                          <a:spcPts val="0"/>
                        </a:spcBef>
                        <a:spcAft>
                          <a:spcPts val="0"/>
                        </a:spcAft>
                      </a:pPr>
                      <a:r>
                        <a:rPr lang="en-US" sz="1400">
                          <a:effectLst/>
                        </a:rPr>
                        <a:t>Isosceles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0"/>
                        </a:spcAft>
                      </a:pPr>
                      <a:r>
                        <a:rPr lang="en-US" sz="160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1000"/>
                        </a:spcAft>
                      </a:pPr>
                      <a:r>
                        <a:rPr lang="en-US" sz="160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extLst>
                  <a:ext uri="{0D108BD9-81ED-4DB2-BD59-A6C34878D82A}">
                    <a16:rowId xmlns:a16="http://schemas.microsoft.com/office/drawing/2014/main" xmlns="" val="2529719944"/>
                  </a:ext>
                </a:extLst>
              </a:tr>
              <a:tr h="434593">
                <a:tc>
                  <a:txBody>
                    <a:bodyPr/>
                    <a:lstStyle/>
                    <a:p>
                      <a:pPr marL="0" marR="0" algn="just" defTabSz="914400" rtl="0" eaLnBrk="1" latinLnBrk="0" hangingPunct="1">
                        <a:lnSpc>
                          <a:spcPct val="115000"/>
                        </a:lnSpc>
                        <a:spcBef>
                          <a:spcPts val="0"/>
                        </a:spcBef>
                        <a:spcAft>
                          <a:spcPts val="0"/>
                        </a:spcAft>
                      </a:pPr>
                      <a:r>
                        <a:rPr lang="en-US" sz="1400" b="1" kern="1200">
                          <a:solidFill>
                            <a:schemeClr val="lt1"/>
                          </a:solidFill>
                          <a:effectLst/>
                          <a:latin typeface="+mn-lt"/>
                          <a:ea typeface="+mn-ea"/>
                          <a:cs typeface="+mn-cs"/>
                        </a:rPr>
                        <a:t>8</a:t>
                      </a:r>
                    </a:p>
                  </a:txBody>
                  <a:tcPr marL="51465" marR="51465" marT="0" marB="0"/>
                </a:tc>
                <a:tc>
                  <a:txBody>
                    <a:bodyPr/>
                    <a:lstStyle/>
                    <a:p>
                      <a:pPr marL="0" marR="0" algn="just">
                        <a:lnSpc>
                          <a:spcPct val="115000"/>
                        </a:lnSpc>
                        <a:spcBef>
                          <a:spcPts val="0"/>
                        </a:spcBef>
                        <a:spcAft>
                          <a:spcPts val="0"/>
                        </a:spcAft>
                      </a:pPr>
                      <a:r>
                        <a:rPr lang="en-US" sz="1400">
                          <a:effectLst/>
                        </a:rPr>
                        <a:t>Enter nominal for a &amp; c, max- for b</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defTabSz="914400" rtl="0" eaLnBrk="1" latinLnBrk="0" hangingPunct="1">
                        <a:lnSpc>
                          <a:spcPct val="115000"/>
                        </a:lnSpc>
                        <a:spcBef>
                          <a:spcPts val="0"/>
                        </a:spcBef>
                        <a:spcAft>
                          <a:spcPts val="0"/>
                        </a:spcAft>
                      </a:pPr>
                      <a:r>
                        <a:rPr lang="en-US" sz="1400" kern="1200">
                          <a:solidFill>
                            <a:schemeClr val="dk1"/>
                          </a:solidFill>
                          <a:effectLst/>
                          <a:latin typeface="+mn-lt"/>
                          <a:ea typeface="+mn-ea"/>
                          <a:cs typeface="+mn-cs"/>
                        </a:rPr>
                        <a:t>5</a:t>
                      </a:r>
                    </a:p>
                  </a:txBody>
                  <a:tcPr marL="51465" marR="51465" marT="0" marB="0"/>
                </a:tc>
                <a:tc>
                  <a:txBody>
                    <a:bodyPr/>
                    <a:lstStyle/>
                    <a:p>
                      <a:pPr marL="0" marR="0" algn="just" defTabSz="914400" rtl="0" eaLnBrk="1" latinLnBrk="0" hangingPunct="1">
                        <a:lnSpc>
                          <a:spcPct val="115000"/>
                        </a:lnSpc>
                        <a:spcBef>
                          <a:spcPts val="0"/>
                        </a:spcBef>
                        <a:spcAft>
                          <a:spcPts val="0"/>
                        </a:spcAft>
                      </a:pPr>
                      <a:r>
                        <a:rPr lang="en-US" sz="1400" kern="1200">
                          <a:solidFill>
                            <a:schemeClr val="dk1"/>
                          </a:solidFill>
                          <a:effectLst/>
                          <a:latin typeface="+mn-lt"/>
                          <a:ea typeface="+mn-ea"/>
                          <a:cs typeface="+mn-cs"/>
                        </a:rPr>
                        <a:t>9</a:t>
                      </a:r>
                    </a:p>
                  </a:txBody>
                  <a:tcPr marL="51465" marR="51465" marT="0" marB="0"/>
                </a:tc>
                <a:tc>
                  <a:txBody>
                    <a:bodyPr/>
                    <a:lstStyle/>
                    <a:p>
                      <a:pPr marL="0" marR="0" algn="just" defTabSz="914400" rtl="0" eaLnBrk="1" latinLnBrk="0" hangingPunct="1">
                        <a:lnSpc>
                          <a:spcPct val="115000"/>
                        </a:lnSpc>
                        <a:spcBef>
                          <a:spcPts val="0"/>
                        </a:spcBef>
                        <a:spcAft>
                          <a:spcPts val="0"/>
                        </a:spcAft>
                      </a:pPr>
                      <a:r>
                        <a:rPr lang="en-US" sz="1400" kern="1200" dirty="0">
                          <a:solidFill>
                            <a:schemeClr val="dk1"/>
                          </a:solidFill>
                          <a:effectLst/>
                          <a:latin typeface="+mn-lt"/>
                          <a:ea typeface="+mn-ea"/>
                          <a:cs typeface="+mn-cs"/>
                        </a:rPr>
                        <a:t>5</a:t>
                      </a:r>
                    </a:p>
                  </a:txBody>
                  <a:tcPr marL="51465" marR="51465" marT="0" marB="0"/>
                </a:tc>
                <a:tc>
                  <a:txBody>
                    <a:bodyPr/>
                    <a:lstStyle/>
                    <a:p>
                      <a:pPr marL="0" marR="0" algn="just">
                        <a:lnSpc>
                          <a:spcPct val="115000"/>
                        </a:lnSpc>
                        <a:spcBef>
                          <a:spcPts val="0"/>
                        </a:spcBef>
                        <a:spcAft>
                          <a:spcPts val="0"/>
                        </a:spcAft>
                      </a:pPr>
                      <a:r>
                        <a:rPr lang="en-US" sz="1400">
                          <a:effectLst/>
                        </a:rPr>
                        <a:t>Isosceles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0"/>
                        </a:spcAft>
                      </a:pPr>
                      <a:r>
                        <a:rPr lang="en-US" sz="160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1000"/>
                        </a:spcAft>
                      </a:pPr>
                      <a:r>
                        <a:rPr lang="en-US" sz="160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extLst>
                  <a:ext uri="{0D108BD9-81ED-4DB2-BD59-A6C34878D82A}">
                    <a16:rowId xmlns:a16="http://schemas.microsoft.com/office/drawing/2014/main" xmlns="" val="3514991947"/>
                  </a:ext>
                </a:extLst>
              </a:tr>
              <a:tr h="434593">
                <a:tc>
                  <a:txBody>
                    <a:bodyPr/>
                    <a:lstStyle/>
                    <a:p>
                      <a:pPr marL="0" marR="0" algn="just" defTabSz="914400" rtl="0" eaLnBrk="1" latinLnBrk="0" hangingPunct="1">
                        <a:lnSpc>
                          <a:spcPct val="115000"/>
                        </a:lnSpc>
                        <a:spcBef>
                          <a:spcPts val="0"/>
                        </a:spcBef>
                        <a:spcAft>
                          <a:spcPts val="0"/>
                        </a:spcAft>
                      </a:pPr>
                      <a:r>
                        <a:rPr lang="en-US" sz="1400" b="1" kern="1200">
                          <a:solidFill>
                            <a:schemeClr val="lt1"/>
                          </a:solidFill>
                          <a:effectLst/>
                          <a:latin typeface="+mn-lt"/>
                          <a:ea typeface="+mn-ea"/>
                          <a:cs typeface="+mn-cs"/>
                        </a:rPr>
                        <a:t>9</a:t>
                      </a:r>
                    </a:p>
                  </a:txBody>
                  <a:tcPr marL="51465" marR="51465" marT="0" marB="0"/>
                </a:tc>
                <a:tc>
                  <a:txBody>
                    <a:bodyPr/>
                    <a:lstStyle/>
                    <a:p>
                      <a:pPr marL="0" marR="0" algn="just">
                        <a:lnSpc>
                          <a:spcPct val="115000"/>
                        </a:lnSpc>
                        <a:spcBef>
                          <a:spcPts val="0"/>
                        </a:spcBef>
                        <a:spcAft>
                          <a:spcPts val="0"/>
                        </a:spcAft>
                      </a:pPr>
                      <a:r>
                        <a:rPr lang="en-US" sz="1400">
                          <a:effectLst/>
                        </a:rPr>
                        <a:t>Enter nominal for a &amp; c, max for b</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defTabSz="914400" rtl="0" eaLnBrk="1" latinLnBrk="0" hangingPunct="1">
                        <a:lnSpc>
                          <a:spcPct val="115000"/>
                        </a:lnSpc>
                        <a:spcBef>
                          <a:spcPts val="0"/>
                        </a:spcBef>
                        <a:spcAft>
                          <a:spcPts val="0"/>
                        </a:spcAft>
                      </a:pPr>
                      <a:r>
                        <a:rPr lang="en-US" sz="1400" kern="1200">
                          <a:solidFill>
                            <a:schemeClr val="dk1"/>
                          </a:solidFill>
                          <a:effectLst/>
                          <a:latin typeface="+mn-lt"/>
                          <a:ea typeface="+mn-ea"/>
                          <a:cs typeface="+mn-cs"/>
                        </a:rPr>
                        <a:t>5</a:t>
                      </a:r>
                    </a:p>
                  </a:txBody>
                  <a:tcPr marL="51465" marR="51465" marT="0" marB="0"/>
                </a:tc>
                <a:tc>
                  <a:txBody>
                    <a:bodyPr/>
                    <a:lstStyle/>
                    <a:p>
                      <a:pPr marL="0" marR="0" algn="just" defTabSz="914400" rtl="0" eaLnBrk="1" latinLnBrk="0" hangingPunct="1">
                        <a:lnSpc>
                          <a:spcPct val="115000"/>
                        </a:lnSpc>
                        <a:spcBef>
                          <a:spcPts val="0"/>
                        </a:spcBef>
                        <a:spcAft>
                          <a:spcPts val="0"/>
                        </a:spcAft>
                      </a:pPr>
                      <a:r>
                        <a:rPr lang="en-US" sz="1400" kern="1200">
                          <a:solidFill>
                            <a:schemeClr val="dk1"/>
                          </a:solidFill>
                          <a:effectLst/>
                          <a:latin typeface="+mn-lt"/>
                          <a:ea typeface="+mn-ea"/>
                          <a:cs typeface="+mn-cs"/>
                        </a:rPr>
                        <a:t>10</a:t>
                      </a:r>
                    </a:p>
                  </a:txBody>
                  <a:tcPr marL="51465" marR="51465" marT="0" marB="0"/>
                </a:tc>
                <a:tc>
                  <a:txBody>
                    <a:bodyPr/>
                    <a:lstStyle/>
                    <a:p>
                      <a:pPr marL="0" marR="0" algn="just" defTabSz="914400" rtl="0" eaLnBrk="1" latinLnBrk="0" hangingPunct="1">
                        <a:lnSpc>
                          <a:spcPct val="115000"/>
                        </a:lnSpc>
                        <a:spcBef>
                          <a:spcPts val="0"/>
                        </a:spcBef>
                        <a:spcAft>
                          <a:spcPts val="0"/>
                        </a:spcAft>
                      </a:pPr>
                      <a:r>
                        <a:rPr lang="en-US" sz="1400" kern="1200" dirty="0">
                          <a:solidFill>
                            <a:schemeClr val="dk1"/>
                          </a:solidFill>
                          <a:effectLst/>
                          <a:latin typeface="+mn-lt"/>
                          <a:ea typeface="+mn-ea"/>
                          <a:cs typeface="+mn-cs"/>
                        </a:rPr>
                        <a:t>5</a:t>
                      </a:r>
                    </a:p>
                  </a:txBody>
                  <a:tcPr marL="51465" marR="51465" marT="0" marB="0"/>
                </a:tc>
                <a:tc>
                  <a:txBody>
                    <a:bodyPr/>
                    <a:lstStyle/>
                    <a:p>
                      <a:pPr marL="0" marR="0" algn="just">
                        <a:lnSpc>
                          <a:spcPct val="115000"/>
                        </a:lnSpc>
                        <a:spcBef>
                          <a:spcPts val="0"/>
                        </a:spcBef>
                        <a:spcAft>
                          <a:spcPts val="0"/>
                        </a:spcAft>
                      </a:pPr>
                      <a:r>
                        <a:rPr lang="en-US" sz="1400">
                          <a:effectLst/>
                        </a:rPr>
                        <a:t>Not a Triangle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0"/>
                        </a:spcAft>
                      </a:pPr>
                      <a:r>
                        <a:rPr lang="en-US" sz="160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1000"/>
                        </a:spcAft>
                      </a:pPr>
                      <a:r>
                        <a:rPr lang="en-US" sz="160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extLst>
                  <a:ext uri="{0D108BD9-81ED-4DB2-BD59-A6C34878D82A}">
                    <a16:rowId xmlns:a16="http://schemas.microsoft.com/office/drawing/2014/main" xmlns="" val="796975053"/>
                  </a:ext>
                </a:extLst>
              </a:tr>
              <a:tr h="434593">
                <a:tc>
                  <a:txBody>
                    <a:bodyPr/>
                    <a:lstStyle/>
                    <a:p>
                      <a:pPr marL="0" marR="0" algn="just" defTabSz="914400" rtl="0" eaLnBrk="1" latinLnBrk="0" hangingPunct="1">
                        <a:lnSpc>
                          <a:spcPct val="115000"/>
                        </a:lnSpc>
                        <a:spcBef>
                          <a:spcPts val="0"/>
                        </a:spcBef>
                        <a:spcAft>
                          <a:spcPts val="0"/>
                        </a:spcAft>
                      </a:pPr>
                      <a:r>
                        <a:rPr lang="en-US" sz="1400" b="1" kern="1200" dirty="0">
                          <a:solidFill>
                            <a:schemeClr val="lt1"/>
                          </a:solidFill>
                          <a:effectLst/>
                          <a:latin typeface="+mn-lt"/>
                          <a:ea typeface="+mn-ea"/>
                          <a:cs typeface="+mn-cs"/>
                        </a:rPr>
                        <a:t>10</a:t>
                      </a:r>
                    </a:p>
                  </a:txBody>
                  <a:tcPr marL="51465" marR="51465" marT="0" marB="0"/>
                </a:tc>
                <a:tc>
                  <a:txBody>
                    <a:bodyPr/>
                    <a:lstStyle/>
                    <a:p>
                      <a:pPr marL="0" marR="0" algn="just">
                        <a:lnSpc>
                          <a:spcPct val="115000"/>
                        </a:lnSpc>
                        <a:spcBef>
                          <a:spcPts val="0"/>
                        </a:spcBef>
                        <a:spcAft>
                          <a:spcPts val="0"/>
                        </a:spcAft>
                      </a:pPr>
                      <a:r>
                        <a:rPr lang="en-US" sz="1400">
                          <a:effectLst/>
                        </a:rPr>
                        <a:t>Enter nominal for b &amp; c, min for 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defTabSz="914400" rtl="0" eaLnBrk="1" latinLnBrk="0" hangingPunct="1">
                        <a:lnSpc>
                          <a:spcPct val="115000"/>
                        </a:lnSpc>
                        <a:spcBef>
                          <a:spcPts val="0"/>
                        </a:spcBef>
                        <a:spcAft>
                          <a:spcPts val="0"/>
                        </a:spcAft>
                      </a:pPr>
                      <a:r>
                        <a:rPr lang="en-US" sz="1400" kern="1200">
                          <a:solidFill>
                            <a:schemeClr val="dk1"/>
                          </a:solidFill>
                          <a:effectLst/>
                          <a:latin typeface="+mn-lt"/>
                          <a:ea typeface="+mn-ea"/>
                          <a:cs typeface="+mn-cs"/>
                        </a:rPr>
                        <a:t>1</a:t>
                      </a:r>
                    </a:p>
                  </a:txBody>
                  <a:tcPr marL="51465" marR="51465" marT="0" marB="0"/>
                </a:tc>
                <a:tc>
                  <a:txBody>
                    <a:bodyPr/>
                    <a:lstStyle/>
                    <a:p>
                      <a:pPr marL="0" marR="0" algn="just" defTabSz="914400" rtl="0" eaLnBrk="1" latinLnBrk="0" hangingPunct="1">
                        <a:lnSpc>
                          <a:spcPct val="115000"/>
                        </a:lnSpc>
                        <a:spcBef>
                          <a:spcPts val="0"/>
                        </a:spcBef>
                        <a:spcAft>
                          <a:spcPts val="0"/>
                        </a:spcAft>
                      </a:pPr>
                      <a:r>
                        <a:rPr lang="en-US" sz="1400" kern="1200">
                          <a:solidFill>
                            <a:schemeClr val="dk1"/>
                          </a:solidFill>
                          <a:effectLst/>
                          <a:latin typeface="+mn-lt"/>
                          <a:ea typeface="+mn-ea"/>
                          <a:cs typeface="+mn-cs"/>
                        </a:rPr>
                        <a:t>5</a:t>
                      </a:r>
                    </a:p>
                  </a:txBody>
                  <a:tcPr marL="51465" marR="51465" marT="0" marB="0"/>
                </a:tc>
                <a:tc>
                  <a:txBody>
                    <a:bodyPr/>
                    <a:lstStyle/>
                    <a:p>
                      <a:pPr marL="0" marR="0" algn="just" defTabSz="914400" rtl="0" eaLnBrk="1" latinLnBrk="0" hangingPunct="1">
                        <a:lnSpc>
                          <a:spcPct val="115000"/>
                        </a:lnSpc>
                        <a:spcBef>
                          <a:spcPts val="0"/>
                        </a:spcBef>
                        <a:spcAft>
                          <a:spcPts val="0"/>
                        </a:spcAft>
                      </a:pPr>
                      <a:r>
                        <a:rPr lang="en-US" sz="1400" kern="1200" dirty="0">
                          <a:solidFill>
                            <a:schemeClr val="dk1"/>
                          </a:solidFill>
                          <a:effectLst/>
                          <a:latin typeface="+mn-lt"/>
                          <a:ea typeface="+mn-ea"/>
                          <a:cs typeface="+mn-cs"/>
                        </a:rPr>
                        <a:t>5</a:t>
                      </a:r>
                    </a:p>
                  </a:txBody>
                  <a:tcPr marL="51465" marR="51465" marT="0" marB="0"/>
                </a:tc>
                <a:tc>
                  <a:txBody>
                    <a:bodyPr/>
                    <a:lstStyle/>
                    <a:p>
                      <a:pPr marL="0" marR="0" algn="just">
                        <a:lnSpc>
                          <a:spcPct val="115000"/>
                        </a:lnSpc>
                        <a:spcBef>
                          <a:spcPts val="0"/>
                        </a:spcBef>
                        <a:spcAft>
                          <a:spcPts val="0"/>
                        </a:spcAft>
                      </a:pPr>
                      <a:r>
                        <a:rPr lang="en-US" sz="1400">
                          <a:effectLst/>
                        </a:rPr>
                        <a:t>Isosceles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0"/>
                        </a:spcAft>
                      </a:pPr>
                      <a:r>
                        <a:rPr lang="en-US" sz="160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1000"/>
                        </a:spcAft>
                      </a:pPr>
                      <a:r>
                        <a:rPr lang="en-US" sz="160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extLst>
                  <a:ext uri="{0D108BD9-81ED-4DB2-BD59-A6C34878D82A}">
                    <a16:rowId xmlns:a16="http://schemas.microsoft.com/office/drawing/2014/main" xmlns="" val="1685714408"/>
                  </a:ext>
                </a:extLst>
              </a:tr>
              <a:tr h="434593">
                <a:tc>
                  <a:txBody>
                    <a:bodyPr/>
                    <a:lstStyle/>
                    <a:p>
                      <a:pPr marL="0" marR="0" algn="just" defTabSz="914400" rtl="0" eaLnBrk="1" latinLnBrk="0" hangingPunct="1">
                        <a:lnSpc>
                          <a:spcPct val="115000"/>
                        </a:lnSpc>
                        <a:spcBef>
                          <a:spcPts val="0"/>
                        </a:spcBef>
                        <a:spcAft>
                          <a:spcPts val="0"/>
                        </a:spcAft>
                      </a:pPr>
                      <a:r>
                        <a:rPr lang="en-US" sz="1400" b="1" kern="1200" dirty="0">
                          <a:solidFill>
                            <a:schemeClr val="lt1"/>
                          </a:solidFill>
                          <a:effectLst/>
                          <a:latin typeface="+mn-lt"/>
                          <a:ea typeface="+mn-ea"/>
                          <a:cs typeface="+mn-cs"/>
                        </a:rPr>
                        <a:t>11</a:t>
                      </a:r>
                    </a:p>
                  </a:txBody>
                  <a:tcPr marL="51465" marR="51465" marT="0" marB="0"/>
                </a:tc>
                <a:tc>
                  <a:txBody>
                    <a:bodyPr/>
                    <a:lstStyle/>
                    <a:p>
                      <a:pPr marL="0" marR="0" algn="just">
                        <a:lnSpc>
                          <a:spcPct val="115000"/>
                        </a:lnSpc>
                        <a:spcBef>
                          <a:spcPts val="0"/>
                        </a:spcBef>
                        <a:spcAft>
                          <a:spcPts val="0"/>
                        </a:spcAft>
                      </a:pPr>
                      <a:r>
                        <a:rPr lang="en-US" sz="1400">
                          <a:effectLst/>
                        </a:rPr>
                        <a:t>Enter nominal for b &amp; c, min+ for 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defTabSz="914400" rtl="0" eaLnBrk="1" latinLnBrk="0" hangingPunct="1">
                        <a:lnSpc>
                          <a:spcPct val="115000"/>
                        </a:lnSpc>
                        <a:spcBef>
                          <a:spcPts val="0"/>
                        </a:spcBef>
                        <a:spcAft>
                          <a:spcPts val="0"/>
                        </a:spcAft>
                      </a:pPr>
                      <a:r>
                        <a:rPr lang="en-US" sz="1400" kern="1200">
                          <a:solidFill>
                            <a:schemeClr val="dk1"/>
                          </a:solidFill>
                          <a:effectLst/>
                          <a:latin typeface="+mn-lt"/>
                          <a:ea typeface="+mn-ea"/>
                          <a:cs typeface="+mn-cs"/>
                        </a:rPr>
                        <a:t>2</a:t>
                      </a:r>
                    </a:p>
                  </a:txBody>
                  <a:tcPr marL="51465" marR="51465" marT="0" marB="0"/>
                </a:tc>
                <a:tc>
                  <a:txBody>
                    <a:bodyPr/>
                    <a:lstStyle/>
                    <a:p>
                      <a:pPr marL="0" marR="0" algn="just" defTabSz="914400" rtl="0" eaLnBrk="1" latinLnBrk="0" hangingPunct="1">
                        <a:lnSpc>
                          <a:spcPct val="115000"/>
                        </a:lnSpc>
                        <a:spcBef>
                          <a:spcPts val="0"/>
                        </a:spcBef>
                        <a:spcAft>
                          <a:spcPts val="0"/>
                        </a:spcAft>
                      </a:pPr>
                      <a:r>
                        <a:rPr lang="en-US" sz="1400" kern="1200">
                          <a:solidFill>
                            <a:schemeClr val="dk1"/>
                          </a:solidFill>
                          <a:effectLst/>
                          <a:latin typeface="+mn-lt"/>
                          <a:ea typeface="+mn-ea"/>
                          <a:cs typeface="+mn-cs"/>
                        </a:rPr>
                        <a:t>5</a:t>
                      </a:r>
                    </a:p>
                  </a:txBody>
                  <a:tcPr marL="51465" marR="51465" marT="0" marB="0"/>
                </a:tc>
                <a:tc>
                  <a:txBody>
                    <a:bodyPr/>
                    <a:lstStyle/>
                    <a:p>
                      <a:pPr marL="0" marR="0" algn="just" defTabSz="914400" rtl="0" eaLnBrk="1" latinLnBrk="0" hangingPunct="1">
                        <a:lnSpc>
                          <a:spcPct val="115000"/>
                        </a:lnSpc>
                        <a:spcBef>
                          <a:spcPts val="0"/>
                        </a:spcBef>
                        <a:spcAft>
                          <a:spcPts val="0"/>
                        </a:spcAft>
                      </a:pPr>
                      <a:r>
                        <a:rPr lang="en-US" sz="1400" kern="1200" dirty="0">
                          <a:solidFill>
                            <a:schemeClr val="dk1"/>
                          </a:solidFill>
                          <a:effectLst/>
                          <a:latin typeface="+mn-lt"/>
                          <a:ea typeface="+mn-ea"/>
                          <a:cs typeface="+mn-cs"/>
                        </a:rPr>
                        <a:t>5</a:t>
                      </a:r>
                    </a:p>
                  </a:txBody>
                  <a:tcPr marL="51465" marR="51465" marT="0" marB="0"/>
                </a:tc>
                <a:tc>
                  <a:txBody>
                    <a:bodyPr/>
                    <a:lstStyle/>
                    <a:p>
                      <a:pPr marL="0" marR="0" algn="just">
                        <a:lnSpc>
                          <a:spcPct val="115000"/>
                        </a:lnSpc>
                        <a:spcBef>
                          <a:spcPts val="0"/>
                        </a:spcBef>
                        <a:spcAft>
                          <a:spcPts val="0"/>
                        </a:spcAft>
                      </a:pPr>
                      <a:r>
                        <a:rPr lang="en-US" sz="1400">
                          <a:effectLst/>
                        </a:rPr>
                        <a:t>Isosceles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0"/>
                        </a:spcAft>
                      </a:pPr>
                      <a:r>
                        <a:rPr lang="en-US" sz="160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1000"/>
                        </a:spcAft>
                      </a:pPr>
                      <a:r>
                        <a:rPr lang="en-US" sz="160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extLst>
                  <a:ext uri="{0D108BD9-81ED-4DB2-BD59-A6C34878D82A}">
                    <a16:rowId xmlns:a16="http://schemas.microsoft.com/office/drawing/2014/main" xmlns="" val="3594871024"/>
                  </a:ext>
                </a:extLst>
              </a:tr>
              <a:tr h="434593">
                <a:tc>
                  <a:txBody>
                    <a:bodyPr/>
                    <a:lstStyle/>
                    <a:p>
                      <a:pPr marL="0" marR="0" algn="just" defTabSz="914400" rtl="0" eaLnBrk="1" latinLnBrk="0" hangingPunct="1">
                        <a:lnSpc>
                          <a:spcPct val="115000"/>
                        </a:lnSpc>
                        <a:spcBef>
                          <a:spcPts val="0"/>
                        </a:spcBef>
                        <a:spcAft>
                          <a:spcPts val="0"/>
                        </a:spcAft>
                      </a:pPr>
                      <a:r>
                        <a:rPr lang="en-US" sz="1400" b="1" kern="1200">
                          <a:solidFill>
                            <a:schemeClr val="lt1"/>
                          </a:solidFill>
                          <a:effectLst/>
                          <a:latin typeface="+mn-lt"/>
                          <a:ea typeface="+mn-ea"/>
                          <a:cs typeface="+mn-cs"/>
                        </a:rPr>
                        <a:t>12</a:t>
                      </a:r>
                    </a:p>
                  </a:txBody>
                  <a:tcPr marL="51465" marR="51465" marT="0" marB="0"/>
                </a:tc>
                <a:tc>
                  <a:txBody>
                    <a:bodyPr/>
                    <a:lstStyle/>
                    <a:p>
                      <a:pPr marL="0" marR="0" algn="just">
                        <a:lnSpc>
                          <a:spcPct val="115000"/>
                        </a:lnSpc>
                        <a:spcBef>
                          <a:spcPts val="0"/>
                        </a:spcBef>
                        <a:spcAft>
                          <a:spcPts val="0"/>
                        </a:spcAft>
                      </a:pPr>
                      <a:r>
                        <a:rPr lang="en-US" sz="1400">
                          <a:effectLst/>
                        </a:rPr>
                        <a:t>Enter nominal for b &amp; c, max- for 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defTabSz="914400" rtl="0" eaLnBrk="1" latinLnBrk="0" hangingPunct="1">
                        <a:lnSpc>
                          <a:spcPct val="115000"/>
                        </a:lnSpc>
                        <a:spcBef>
                          <a:spcPts val="0"/>
                        </a:spcBef>
                        <a:spcAft>
                          <a:spcPts val="0"/>
                        </a:spcAft>
                      </a:pPr>
                      <a:r>
                        <a:rPr lang="en-US" sz="1400" kern="1200">
                          <a:solidFill>
                            <a:schemeClr val="dk1"/>
                          </a:solidFill>
                          <a:effectLst/>
                          <a:latin typeface="+mn-lt"/>
                          <a:ea typeface="+mn-ea"/>
                          <a:cs typeface="+mn-cs"/>
                        </a:rPr>
                        <a:t>9</a:t>
                      </a:r>
                    </a:p>
                  </a:txBody>
                  <a:tcPr marL="51465" marR="51465" marT="0" marB="0"/>
                </a:tc>
                <a:tc>
                  <a:txBody>
                    <a:bodyPr/>
                    <a:lstStyle/>
                    <a:p>
                      <a:pPr marL="0" marR="0" algn="just" defTabSz="914400" rtl="0" eaLnBrk="1" latinLnBrk="0" hangingPunct="1">
                        <a:lnSpc>
                          <a:spcPct val="115000"/>
                        </a:lnSpc>
                        <a:spcBef>
                          <a:spcPts val="0"/>
                        </a:spcBef>
                        <a:spcAft>
                          <a:spcPts val="0"/>
                        </a:spcAft>
                      </a:pPr>
                      <a:r>
                        <a:rPr lang="en-US" sz="1400" kern="1200">
                          <a:solidFill>
                            <a:schemeClr val="dk1"/>
                          </a:solidFill>
                          <a:effectLst/>
                          <a:latin typeface="+mn-lt"/>
                          <a:ea typeface="+mn-ea"/>
                          <a:cs typeface="+mn-cs"/>
                        </a:rPr>
                        <a:t>5</a:t>
                      </a:r>
                    </a:p>
                  </a:txBody>
                  <a:tcPr marL="51465" marR="51465" marT="0" marB="0"/>
                </a:tc>
                <a:tc>
                  <a:txBody>
                    <a:bodyPr/>
                    <a:lstStyle/>
                    <a:p>
                      <a:pPr marL="0" marR="0" algn="just" defTabSz="914400" rtl="0" eaLnBrk="1" latinLnBrk="0" hangingPunct="1">
                        <a:lnSpc>
                          <a:spcPct val="115000"/>
                        </a:lnSpc>
                        <a:spcBef>
                          <a:spcPts val="0"/>
                        </a:spcBef>
                        <a:spcAft>
                          <a:spcPts val="0"/>
                        </a:spcAft>
                      </a:pPr>
                      <a:r>
                        <a:rPr lang="en-US" sz="1400" kern="1200" dirty="0">
                          <a:solidFill>
                            <a:schemeClr val="dk1"/>
                          </a:solidFill>
                          <a:effectLst/>
                          <a:latin typeface="+mn-lt"/>
                          <a:ea typeface="+mn-ea"/>
                          <a:cs typeface="+mn-cs"/>
                        </a:rPr>
                        <a:t>5</a:t>
                      </a:r>
                    </a:p>
                  </a:txBody>
                  <a:tcPr marL="51465" marR="51465" marT="0" marB="0"/>
                </a:tc>
                <a:tc>
                  <a:txBody>
                    <a:bodyPr/>
                    <a:lstStyle/>
                    <a:p>
                      <a:pPr marL="0" marR="0" algn="just">
                        <a:lnSpc>
                          <a:spcPct val="115000"/>
                        </a:lnSpc>
                        <a:spcBef>
                          <a:spcPts val="0"/>
                        </a:spcBef>
                        <a:spcAft>
                          <a:spcPts val="0"/>
                        </a:spcAft>
                      </a:pPr>
                      <a:r>
                        <a:rPr lang="en-US" sz="1400">
                          <a:effectLst/>
                        </a:rPr>
                        <a:t>Isosceles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0"/>
                        </a:spcAft>
                      </a:pPr>
                      <a:r>
                        <a:rPr lang="en-US" sz="160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1000"/>
                        </a:spcAft>
                      </a:pPr>
                      <a:r>
                        <a:rPr lang="en-US" sz="160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extLst>
                  <a:ext uri="{0D108BD9-81ED-4DB2-BD59-A6C34878D82A}">
                    <a16:rowId xmlns:a16="http://schemas.microsoft.com/office/drawing/2014/main" xmlns="" val="1964142080"/>
                  </a:ext>
                </a:extLst>
              </a:tr>
              <a:tr h="434593">
                <a:tc>
                  <a:txBody>
                    <a:bodyPr/>
                    <a:lstStyle/>
                    <a:p>
                      <a:pPr marL="0" marR="0" algn="just" defTabSz="914400" rtl="0" eaLnBrk="1" latinLnBrk="0" hangingPunct="1">
                        <a:lnSpc>
                          <a:spcPct val="115000"/>
                        </a:lnSpc>
                        <a:spcBef>
                          <a:spcPts val="0"/>
                        </a:spcBef>
                        <a:spcAft>
                          <a:spcPts val="0"/>
                        </a:spcAft>
                      </a:pPr>
                      <a:r>
                        <a:rPr lang="en-US" sz="1400" b="1" kern="1200" dirty="0">
                          <a:solidFill>
                            <a:schemeClr val="lt1"/>
                          </a:solidFill>
                          <a:effectLst/>
                          <a:latin typeface="+mn-lt"/>
                          <a:ea typeface="+mn-ea"/>
                          <a:cs typeface="+mn-cs"/>
                        </a:rPr>
                        <a:t>13</a:t>
                      </a:r>
                    </a:p>
                  </a:txBody>
                  <a:tcPr marL="51465" marR="51465" marT="0" marB="0"/>
                </a:tc>
                <a:tc>
                  <a:txBody>
                    <a:bodyPr/>
                    <a:lstStyle/>
                    <a:p>
                      <a:pPr marL="0" marR="0" algn="just">
                        <a:lnSpc>
                          <a:spcPct val="115000"/>
                        </a:lnSpc>
                        <a:spcBef>
                          <a:spcPts val="0"/>
                        </a:spcBef>
                        <a:spcAft>
                          <a:spcPts val="0"/>
                        </a:spcAft>
                      </a:pPr>
                      <a:r>
                        <a:rPr lang="en-US" sz="1400">
                          <a:effectLst/>
                        </a:rPr>
                        <a:t>Enter nominal for b &amp; c, max for 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defTabSz="914400" rtl="0" eaLnBrk="1" latinLnBrk="0" hangingPunct="1">
                        <a:lnSpc>
                          <a:spcPct val="115000"/>
                        </a:lnSpc>
                        <a:spcBef>
                          <a:spcPts val="0"/>
                        </a:spcBef>
                        <a:spcAft>
                          <a:spcPts val="0"/>
                        </a:spcAft>
                      </a:pPr>
                      <a:r>
                        <a:rPr lang="en-US" sz="1400" kern="1200">
                          <a:solidFill>
                            <a:schemeClr val="dk1"/>
                          </a:solidFill>
                          <a:effectLst/>
                          <a:latin typeface="+mn-lt"/>
                          <a:ea typeface="+mn-ea"/>
                          <a:cs typeface="+mn-cs"/>
                        </a:rPr>
                        <a:t>10</a:t>
                      </a:r>
                    </a:p>
                  </a:txBody>
                  <a:tcPr marL="51465" marR="51465" marT="0" marB="0"/>
                </a:tc>
                <a:tc>
                  <a:txBody>
                    <a:bodyPr/>
                    <a:lstStyle/>
                    <a:p>
                      <a:pPr marL="0" marR="0" algn="just" defTabSz="914400" rtl="0" eaLnBrk="1" latinLnBrk="0" hangingPunct="1">
                        <a:lnSpc>
                          <a:spcPct val="115000"/>
                        </a:lnSpc>
                        <a:spcBef>
                          <a:spcPts val="0"/>
                        </a:spcBef>
                        <a:spcAft>
                          <a:spcPts val="0"/>
                        </a:spcAft>
                      </a:pPr>
                      <a:r>
                        <a:rPr lang="en-US" sz="1400" kern="1200">
                          <a:solidFill>
                            <a:schemeClr val="dk1"/>
                          </a:solidFill>
                          <a:effectLst/>
                          <a:latin typeface="+mn-lt"/>
                          <a:ea typeface="+mn-ea"/>
                          <a:cs typeface="+mn-cs"/>
                        </a:rPr>
                        <a:t>5</a:t>
                      </a:r>
                    </a:p>
                  </a:txBody>
                  <a:tcPr marL="51465" marR="51465" marT="0" marB="0"/>
                </a:tc>
                <a:tc>
                  <a:txBody>
                    <a:bodyPr/>
                    <a:lstStyle/>
                    <a:p>
                      <a:pPr marL="0" marR="0" algn="just" defTabSz="914400" rtl="0" eaLnBrk="1" latinLnBrk="0" hangingPunct="1">
                        <a:lnSpc>
                          <a:spcPct val="115000"/>
                        </a:lnSpc>
                        <a:spcBef>
                          <a:spcPts val="0"/>
                        </a:spcBef>
                        <a:spcAft>
                          <a:spcPts val="0"/>
                        </a:spcAft>
                      </a:pPr>
                      <a:r>
                        <a:rPr lang="en-US" sz="1400" kern="1200" dirty="0">
                          <a:solidFill>
                            <a:schemeClr val="dk1"/>
                          </a:solidFill>
                          <a:effectLst/>
                          <a:latin typeface="+mn-lt"/>
                          <a:ea typeface="+mn-ea"/>
                          <a:cs typeface="+mn-cs"/>
                        </a:rPr>
                        <a:t>5</a:t>
                      </a:r>
                    </a:p>
                  </a:txBody>
                  <a:tcPr marL="51465" marR="51465" marT="0" marB="0"/>
                </a:tc>
                <a:tc>
                  <a:txBody>
                    <a:bodyPr/>
                    <a:lstStyle/>
                    <a:p>
                      <a:pPr marL="0" marR="0" algn="just">
                        <a:lnSpc>
                          <a:spcPct val="115000"/>
                        </a:lnSpc>
                        <a:spcBef>
                          <a:spcPts val="0"/>
                        </a:spcBef>
                        <a:spcAft>
                          <a:spcPts val="0"/>
                        </a:spcAft>
                      </a:pPr>
                      <a:r>
                        <a:rPr lang="en-US" sz="1400" dirty="0">
                          <a:effectLst/>
                        </a:rPr>
                        <a:t>Not a Triangle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0"/>
                        </a:spcAft>
                      </a:pPr>
                      <a:r>
                        <a:rPr lang="en-US" sz="160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tc>
                  <a:txBody>
                    <a:bodyPr/>
                    <a:lstStyle/>
                    <a:p>
                      <a:pPr marL="0" marR="0" algn="just">
                        <a:lnSpc>
                          <a:spcPct val="115000"/>
                        </a:lnSpc>
                        <a:spcBef>
                          <a:spcPts val="0"/>
                        </a:spcBef>
                        <a:spcAft>
                          <a:spcPts val="1000"/>
                        </a:spcAft>
                      </a:pPr>
                      <a:r>
                        <a:rPr lang="en-US" sz="160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1465" marR="51465" marT="0" marB="0"/>
                </a:tc>
                <a:extLst>
                  <a:ext uri="{0D108BD9-81ED-4DB2-BD59-A6C34878D82A}">
                    <a16:rowId xmlns:a16="http://schemas.microsoft.com/office/drawing/2014/main" xmlns="" val="1796641245"/>
                  </a:ext>
                </a:extLst>
              </a:tr>
            </a:tbl>
          </a:graphicData>
        </a:graphic>
      </p:graphicFrame>
    </p:spTree>
    <p:extLst>
      <p:ext uri="{BB962C8B-B14F-4D97-AF65-F5344CB8AC3E}">
        <p14:creationId xmlns:p14="http://schemas.microsoft.com/office/powerpoint/2010/main" val="9663470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14BD47-8BF6-4C91-9CDD-D19AE382AD89}"/>
              </a:ext>
            </a:extLst>
          </p:cNvPr>
          <p:cNvSpPr>
            <a:spLocks noGrp="1"/>
          </p:cNvSpPr>
          <p:nvPr>
            <p:ph type="title"/>
          </p:nvPr>
        </p:nvSpPr>
        <p:spPr/>
        <p:txBody>
          <a:bodyPr/>
          <a:lstStyle/>
          <a:p>
            <a:pPr algn="ctr"/>
            <a:r>
              <a:rPr lang="en-US" b="1" dirty="0"/>
              <a:t>TEST REPORT</a:t>
            </a:r>
          </a:p>
        </p:txBody>
      </p:sp>
      <p:sp>
        <p:nvSpPr>
          <p:cNvPr id="3" name="Content Placeholder 2">
            <a:extLst>
              <a:ext uri="{FF2B5EF4-FFF2-40B4-BE49-F238E27FC236}">
                <a16:creationId xmlns:a16="http://schemas.microsoft.com/office/drawing/2014/main" xmlns="" id="{0453D591-9CD9-4080-BBD8-A4EEC5BB50D8}"/>
              </a:ext>
            </a:extLst>
          </p:cNvPr>
          <p:cNvSpPr>
            <a:spLocks noGrp="1"/>
          </p:cNvSpPr>
          <p:nvPr>
            <p:ph idx="1"/>
          </p:nvPr>
        </p:nvSpPr>
        <p:spPr/>
        <p:txBody>
          <a:bodyPr/>
          <a:lstStyle/>
          <a:p>
            <a:pPr marL="0" indent="0">
              <a:buNone/>
            </a:pPr>
            <a:r>
              <a:rPr lang="en-US" dirty="0"/>
              <a:t>No of Test Cases Executed:</a:t>
            </a:r>
          </a:p>
          <a:p>
            <a:pPr marL="0" indent="0">
              <a:buNone/>
            </a:pPr>
            <a:r>
              <a:rPr lang="en-US" dirty="0"/>
              <a:t>No of Defects Raised:</a:t>
            </a:r>
          </a:p>
          <a:p>
            <a:pPr marL="0" indent="0">
              <a:buNone/>
            </a:pPr>
            <a:r>
              <a:rPr lang="en-US" dirty="0"/>
              <a:t>No of Test Cases Passed:</a:t>
            </a:r>
          </a:p>
          <a:p>
            <a:pPr marL="0" indent="0">
              <a:buNone/>
            </a:pPr>
            <a:r>
              <a:rPr lang="en-US" dirty="0"/>
              <a:t>No of Test Cases Failed:</a:t>
            </a:r>
          </a:p>
        </p:txBody>
      </p:sp>
    </p:spTree>
    <p:extLst>
      <p:ext uri="{BB962C8B-B14F-4D97-AF65-F5344CB8AC3E}">
        <p14:creationId xmlns:p14="http://schemas.microsoft.com/office/powerpoint/2010/main" val="17598046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4EB3942-2E94-4264-A7AC-DE91B3AA5FAD}"/>
              </a:ext>
            </a:extLst>
          </p:cNvPr>
          <p:cNvSpPr>
            <a:spLocks noGrp="1"/>
          </p:cNvSpPr>
          <p:nvPr>
            <p:ph idx="1"/>
          </p:nvPr>
        </p:nvSpPr>
        <p:spPr>
          <a:xfrm>
            <a:off x="626165" y="791956"/>
            <a:ext cx="10515600" cy="4351338"/>
          </a:xfrm>
        </p:spPr>
        <p:txBody>
          <a:bodyPr/>
          <a:lstStyle/>
          <a:p>
            <a:pPr marL="0" indent="0">
              <a:buNone/>
            </a:pPr>
            <a:r>
              <a:rPr lang="en-US" sz="2000" b="1" dirty="0">
                <a:latin typeface="Cambria" panose="02040503050406030204" pitchFamily="18" charset="0"/>
                <a:cs typeface="Times New Roman" panose="02020603050405020304" pitchFamily="18" charset="0"/>
              </a:rPr>
              <a:t>Exp 2: </a:t>
            </a:r>
            <a:r>
              <a:rPr lang="en-US" sz="2400" dirty="0">
                <a:latin typeface="Cambria" panose="02040503050406030204" pitchFamily="18" charset="0"/>
                <a:cs typeface="Times New Roman" panose="02020603050405020304" pitchFamily="18" charset="0"/>
              </a:rPr>
              <a:t>Design and develop a program in a language of your choice to solve the triangle problem defined as follows: Accept three integers which are supposed to be the three sides of a triangle and determine if the three values represent an equilateral triangle, isosceles triangle, scalene triangle, or they do not form a triangle at all. Assume that the upper limit for the size of any side is 10. Derive test cases for your program based on equivalence class partitioning, execute the test cases and discuss the results.</a:t>
            </a:r>
          </a:p>
        </p:txBody>
      </p:sp>
      <p:graphicFrame>
        <p:nvGraphicFramePr>
          <p:cNvPr id="4" name="Table 3">
            <a:extLst>
              <a:ext uri="{FF2B5EF4-FFF2-40B4-BE49-F238E27FC236}">
                <a16:creationId xmlns:a16="http://schemas.microsoft.com/office/drawing/2014/main" xmlns="" id="{CE9C91FF-EDED-4A6E-AEEA-DE5BD8196889}"/>
              </a:ext>
            </a:extLst>
          </p:cNvPr>
          <p:cNvGraphicFramePr>
            <a:graphicFrameLocks noGrp="1"/>
          </p:cNvGraphicFramePr>
          <p:nvPr>
            <p:extLst/>
          </p:nvPr>
        </p:nvGraphicFramePr>
        <p:xfrm>
          <a:off x="1462156" y="3798404"/>
          <a:ext cx="8128000" cy="1752600"/>
        </p:xfrm>
        <a:graphic>
          <a:graphicData uri="http://schemas.openxmlformats.org/drawingml/2006/table">
            <a:tbl>
              <a:tblPr firstRow="1" bandRow="1">
                <a:tableStyleId>{073A0DAA-6AF3-43AB-8588-CEC1D06C72B9}</a:tableStyleId>
              </a:tblPr>
              <a:tblGrid>
                <a:gridCol w="2460487">
                  <a:extLst>
                    <a:ext uri="{9D8B030D-6E8A-4147-A177-3AD203B41FA5}">
                      <a16:colId xmlns:a16="http://schemas.microsoft.com/office/drawing/2014/main" xmlns="" val="1682509652"/>
                    </a:ext>
                  </a:extLst>
                </a:gridCol>
                <a:gridCol w="5667513">
                  <a:extLst>
                    <a:ext uri="{9D8B030D-6E8A-4147-A177-3AD203B41FA5}">
                      <a16:colId xmlns:a16="http://schemas.microsoft.com/office/drawing/2014/main" xmlns="" val="3216555299"/>
                    </a:ext>
                  </a:extLst>
                </a:gridCol>
              </a:tblGrid>
              <a:tr h="370840">
                <a:tc>
                  <a:txBody>
                    <a:bodyPr/>
                    <a:lstStyle/>
                    <a:p>
                      <a:r>
                        <a:rPr lang="en-US" dirty="0"/>
                        <a:t>AIM</a:t>
                      </a:r>
                    </a:p>
                  </a:txBody>
                  <a:tcPr/>
                </a:tc>
                <a:tc>
                  <a:txBody>
                    <a:bodyPr/>
                    <a:lstStyle/>
                    <a:p>
                      <a:r>
                        <a:rPr lang="en-US" dirty="0"/>
                        <a:t>To derive test cases using Equivalence Class Partitioning Technique</a:t>
                      </a:r>
                    </a:p>
                  </a:txBody>
                  <a:tcPr/>
                </a:tc>
                <a:extLst>
                  <a:ext uri="{0D108BD9-81ED-4DB2-BD59-A6C34878D82A}">
                    <a16:rowId xmlns:a16="http://schemas.microsoft.com/office/drawing/2014/main" xmlns="" val="4262374076"/>
                  </a:ext>
                </a:extLst>
              </a:tr>
              <a:tr h="370840">
                <a:tc>
                  <a:txBody>
                    <a:bodyPr/>
                    <a:lstStyle/>
                    <a:p>
                      <a:r>
                        <a:rPr lang="en-US" dirty="0"/>
                        <a:t>PROGRAM TO TEST</a:t>
                      </a:r>
                    </a:p>
                  </a:txBody>
                  <a:tcPr/>
                </a:tc>
                <a:tc>
                  <a:txBody>
                    <a:bodyPr/>
                    <a:lstStyle/>
                    <a:p>
                      <a:r>
                        <a:rPr lang="en-US" dirty="0"/>
                        <a:t>Triangle Problem</a:t>
                      </a:r>
                    </a:p>
                  </a:txBody>
                  <a:tcPr/>
                </a:tc>
                <a:extLst>
                  <a:ext uri="{0D108BD9-81ED-4DB2-BD59-A6C34878D82A}">
                    <a16:rowId xmlns:a16="http://schemas.microsoft.com/office/drawing/2014/main" xmlns="" val="3468951526"/>
                  </a:ext>
                </a:extLst>
              </a:tr>
              <a:tr h="370840">
                <a:tc>
                  <a:txBody>
                    <a:bodyPr/>
                    <a:lstStyle/>
                    <a:p>
                      <a:r>
                        <a:rPr lang="en-US" dirty="0"/>
                        <a:t>TECHNIQUE USED</a:t>
                      </a:r>
                    </a:p>
                  </a:txBody>
                  <a:tcPr/>
                </a:tc>
                <a:tc>
                  <a:txBody>
                    <a:bodyPr/>
                    <a:lstStyle/>
                    <a:p>
                      <a:r>
                        <a:rPr lang="en-US" dirty="0"/>
                        <a:t>Equivalence Class Partitioning </a:t>
                      </a:r>
                    </a:p>
                  </a:txBody>
                  <a:tcPr/>
                </a:tc>
                <a:extLst>
                  <a:ext uri="{0D108BD9-81ED-4DB2-BD59-A6C34878D82A}">
                    <a16:rowId xmlns:a16="http://schemas.microsoft.com/office/drawing/2014/main" xmlns="" val="3350336628"/>
                  </a:ext>
                </a:extLst>
              </a:tr>
              <a:tr h="370840">
                <a:tc>
                  <a:txBody>
                    <a:bodyPr/>
                    <a:lstStyle/>
                    <a:p>
                      <a:r>
                        <a:rPr lang="en-US" dirty="0"/>
                        <a:t>TYPE OF TESTING</a:t>
                      </a:r>
                    </a:p>
                  </a:txBody>
                  <a:tcPr/>
                </a:tc>
                <a:tc>
                  <a:txBody>
                    <a:bodyPr/>
                    <a:lstStyle/>
                    <a:p>
                      <a:r>
                        <a:rPr lang="en-US" dirty="0"/>
                        <a:t>Black Box Testing</a:t>
                      </a:r>
                    </a:p>
                  </a:txBody>
                  <a:tcPr/>
                </a:tc>
                <a:extLst>
                  <a:ext uri="{0D108BD9-81ED-4DB2-BD59-A6C34878D82A}">
                    <a16:rowId xmlns:a16="http://schemas.microsoft.com/office/drawing/2014/main" xmlns="" val="4183265579"/>
                  </a:ext>
                </a:extLst>
              </a:tr>
            </a:tbl>
          </a:graphicData>
        </a:graphic>
      </p:graphicFrame>
    </p:spTree>
    <p:extLst>
      <p:ext uri="{BB962C8B-B14F-4D97-AF65-F5344CB8AC3E}">
        <p14:creationId xmlns:p14="http://schemas.microsoft.com/office/powerpoint/2010/main" val="40733331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xmlns="" id="{C1691DF0-661D-4231-81B0-B5307E0424EE}"/>
              </a:ext>
            </a:extLst>
          </p:cNvPr>
          <p:cNvGraphicFramePr>
            <a:graphicFrameLocks noGrp="1"/>
          </p:cNvGraphicFramePr>
          <p:nvPr>
            <p:extLst/>
          </p:nvPr>
        </p:nvGraphicFramePr>
        <p:xfrm>
          <a:off x="1126434" y="662610"/>
          <a:ext cx="8348870" cy="6108677"/>
        </p:xfrm>
        <a:graphic>
          <a:graphicData uri="http://schemas.openxmlformats.org/drawingml/2006/table">
            <a:tbl>
              <a:tblPr firstRow="1" firstCol="1" bandRow="1">
                <a:tableStyleId>{5C22544A-7EE6-4342-B048-85BDC9FD1C3A}</a:tableStyleId>
              </a:tblPr>
              <a:tblGrid>
                <a:gridCol w="524684">
                  <a:extLst>
                    <a:ext uri="{9D8B030D-6E8A-4147-A177-3AD203B41FA5}">
                      <a16:colId xmlns:a16="http://schemas.microsoft.com/office/drawing/2014/main" xmlns="" val="142383056"/>
                    </a:ext>
                  </a:extLst>
                </a:gridCol>
                <a:gridCol w="1607902">
                  <a:extLst>
                    <a:ext uri="{9D8B030D-6E8A-4147-A177-3AD203B41FA5}">
                      <a16:colId xmlns:a16="http://schemas.microsoft.com/office/drawing/2014/main" xmlns="" val="434626874"/>
                    </a:ext>
                  </a:extLst>
                </a:gridCol>
                <a:gridCol w="507760">
                  <a:extLst>
                    <a:ext uri="{9D8B030D-6E8A-4147-A177-3AD203B41FA5}">
                      <a16:colId xmlns:a16="http://schemas.microsoft.com/office/drawing/2014/main" xmlns="" val="1277692734"/>
                    </a:ext>
                  </a:extLst>
                </a:gridCol>
                <a:gridCol w="507760">
                  <a:extLst>
                    <a:ext uri="{9D8B030D-6E8A-4147-A177-3AD203B41FA5}">
                      <a16:colId xmlns:a16="http://schemas.microsoft.com/office/drawing/2014/main" xmlns="" val="4153940889"/>
                    </a:ext>
                  </a:extLst>
                </a:gridCol>
                <a:gridCol w="507760">
                  <a:extLst>
                    <a:ext uri="{9D8B030D-6E8A-4147-A177-3AD203B41FA5}">
                      <a16:colId xmlns:a16="http://schemas.microsoft.com/office/drawing/2014/main" xmlns="" val="2481092372"/>
                    </a:ext>
                  </a:extLst>
                </a:gridCol>
                <a:gridCol w="2538792">
                  <a:extLst>
                    <a:ext uri="{9D8B030D-6E8A-4147-A177-3AD203B41FA5}">
                      <a16:colId xmlns:a16="http://schemas.microsoft.com/office/drawing/2014/main" xmlns="" val="1047240634"/>
                    </a:ext>
                  </a:extLst>
                </a:gridCol>
                <a:gridCol w="1269396">
                  <a:extLst>
                    <a:ext uri="{9D8B030D-6E8A-4147-A177-3AD203B41FA5}">
                      <a16:colId xmlns:a16="http://schemas.microsoft.com/office/drawing/2014/main" xmlns="" val="672562182"/>
                    </a:ext>
                  </a:extLst>
                </a:gridCol>
                <a:gridCol w="884816">
                  <a:extLst>
                    <a:ext uri="{9D8B030D-6E8A-4147-A177-3AD203B41FA5}">
                      <a16:colId xmlns:a16="http://schemas.microsoft.com/office/drawing/2014/main" xmlns="" val="988389974"/>
                    </a:ext>
                  </a:extLst>
                </a:gridCol>
              </a:tblGrid>
              <a:tr h="381954">
                <a:tc rowSpan="2">
                  <a:txBody>
                    <a:bodyPr/>
                    <a:lstStyle/>
                    <a:p>
                      <a:pPr marL="0" marR="0" algn="just">
                        <a:lnSpc>
                          <a:spcPct val="115000"/>
                        </a:lnSpc>
                        <a:spcBef>
                          <a:spcPts val="0"/>
                        </a:spcBef>
                        <a:spcAft>
                          <a:spcPts val="0"/>
                        </a:spcAft>
                      </a:pPr>
                      <a:r>
                        <a:rPr lang="en-US" sz="1400">
                          <a:effectLst/>
                        </a:rPr>
                        <a:t>TC Id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rowSpan="2">
                  <a:txBody>
                    <a:bodyPr/>
                    <a:lstStyle/>
                    <a:p>
                      <a:pPr marL="0" marR="0" algn="just">
                        <a:lnSpc>
                          <a:spcPct val="115000"/>
                        </a:lnSpc>
                        <a:spcBef>
                          <a:spcPts val="0"/>
                        </a:spcBef>
                        <a:spcAft>
                          <a:spcPts val="0"/>
                        </a:spcAft>
                      </a:pPr>
                      <a:r>
                        <a:rPr lang="en-US" sz="1400" dirty="0">
                          <a:effectLst/>
                        </a:rPr>
                        <a:t>Test Case Description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gridSpan="3">
                  <a:txBody>
                    <a:bodyPr/>
                    <a:lstStyle/>
                    <a:p>
                      <a:pPr marL="0" marR="0" algn="just">
                        <a:lnSpc>
                          <a:spcPct val="115000"/>
                        </a:lnSpc>
                        <a:spcBef>
                          <a:spcPts val="0"/>
                        </a:spcBef>
                        <a:spcAft>
                          <a:spcPts val="0"/>
                        </a:spcAft>
                      </a:pPr>
                      <a:r>
                        <a:rPr lang="en-US" sz="1400">
                          <a:effectLst/>
                        </a:rPr>
                        <a:t>Input Data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hMerge="1">
                  <a:txBody>
                    <a:bodyPr/>
                    <a:lstStyle/>
                    <a:p>
                      <a:endParaRPr lang="en-US"/>
                    </a:p>
                  </a:txBody>
                  <a:tcPr/>
                </a:tc>
                <a:tc hMerge="1">
                  <a:txBody>
                    <a:bodyPr/>
                    <a:lstStyle/>
                    <a:p>
                      <a:endParaRPr lang="en-US"/>
                    </a:p>
                  </a:txBody>
                  <a:tcPr/>
                </a:tc>
                <a:tc rowSpan="2">
                  <a:txBody>
                    <a:bodyPr/>
                    <a:lstStyle/>
                    <a:p>
                      <a:pPr marL="0" marR="0" algn="just">
                        <a:lnSpc>
                          <a:spcPct val="115000"/>
                        </a:lnSpc>
                        <a:spcBef>
                          <a:spcPts val="0"/>
                        </a:spcBef>
                        <a:spcAft>
                          <a:spcPts val="0"/>
                        </a:spcAft>
                      </a:pPr>
                      <a:r>
                        <a:rPr lang="en-US" sz="1400" dirty="0">
                          <a:effectLst/>
                        </a:rPr>
                        <a:t>Expected Output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rowSpan="2">
                  <a:txBody>
                    <a:bodyPr/>
                    <a:lstStyle/>
                    <a:p>
                      <a:pPr marL="0" marR="0" algn="just">
                        <a:lnSpc>
                          <a:spcPct val="115000"/>
                        </a:lnSpc>
                        <a:spcBef>
                          <a:spcPts val="0"/>
                        </a:spcBef>
                        <a:spcAft>
                          <a:spcPts val="0"/>
                        </a:spcAft>
                      </a:pPr>
                      <a:r>
                        <a:rPr lang="en-US" sz="1400">
                          <a:effectLst/>
                        </a:rPr>
                        <a:t>Actual Output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rowSpan="2">
                  <a:txBody>
                    <a:bodyPr/>
                    <a:lstStyle/>
                    <a:p>
                      <a:pPr marL="0" marR="0" algn="just">
                        <a:lnSpc>
                          <a:spcPct val="115000"/>
                        </a:lnSpc>
                        <a:spcBef>
                          <a:spcPts val="0"/>
                        </a:spcBef>
                        <a:spcAft>
                          <a:spcPts val="1000"/>
                        </a:spcAft>
                      </a:pPr>
                      <a:r>
                        <a:rPr lang="en-US" sz="1400" dirty="0">
                          <a:effectLst/>
                        </a:rPr>
                        <a:t>Status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extLst>
                  <a:ext uri="{0D108BD9-81ED-4DB2-BD59-A6C34878D82A}">
                    <a16:rowId xmlns:a16="http://schemas.microsoft.com/office/drawing/2014/main" xmlns="" val="1380554419"/>
                  </a:ext>
                </a:extLst>
              </a:tr>
              <a:tr h="380998">
                <a:tc vMerge="1">
                  <a:txBody>
                    <a:bodyPr/>
                    <a:lstStyle/>
                    <a:p>
                      <a:endParaRPr lang="en-US"/>
                    </a:p>
                  </a:txBody>
                  <a:tcPr/>
                </a:tc>
                <a:tc vMerge="1">
                  <a:txBody>
                    <a:bodyPr/>
                    <a:lstStyle/>
                    <a:p>
                      <a:endParaRPr lang="en-US"/>
                    </a:p>
                  </a:txBody>
                  <a:tcPr/>
                </a:tc>
                <a:tc>
                  <a:txBody>
                    <a:bodyPr/>
                    <a:lstStyle/>
                    <a:p>
                      <a:pPr marL="0" marR="0" algn="just">
                        <a:lnSpc>
                          <a:spcPct val="115000"/>
                        </a:lnSpc>
                        <a:spcBef>
                          <a:spcPts val="0"/>
                        </a:spcBef>
                        <a:spcAft>
                          <a:spcPts val="0"/>
                        </a:spcAft>
                      </a:pPr>
                      <a:r>
                        <a:rPr lang="en-US" sz="1000">
                          <a:effectLst/>
                        </a:rPr>
                        <a:t>a</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000">
                          <a:effectLst/>
                        </a:rPr>
                        <a:t>b</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000">
                          <a:effectLst/>
                        </a:rPr>
                        <a:t>c</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966862571"/>
                  </a:ext>
                </a:extLst>
              </a:tr>
              <a:tr h="296663">
                <a:tc>
                  <a:txBody>
                    <a:bodyPr/>
                    <a:lstStyle/>
                    <a:p>
                      <a:pPr marL="0" marR="0" algn="just">
                        <a:lnSpc>
                          <a:spcPct val="115000"/>
                        </a:lnSpc>
                        <a:spcBef>
                          <a:spcPts val="0"/>
                        </a:spcBef>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WN1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Equilateral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10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extLst>
                  <a:ext uri="{0D108BD9-81ED-4DB2-BD59-A6C34878D82A}">
                    <a16:rowId xmlns:a16="http://schemas.microsoft.com/office/drawing/2014/main" xmlns="" val="230916175"/>
                  </a:ext>
                </a:extLst>
              </a:tr>
              <a:tr h="296663">
                <a:tc>
                  <a:txBody>
                    <a:bodyPr/>
                    <a:lstStyle/>
                    <a:p>
                      <a:pPr marL="0" marR="0" algn="just">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WN2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Isosceles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10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extLst>
                  <a:ext uri="{0D108BD9-81ED-4DB2-BD59-A6C34878D82A}">
                    <a16:rowId xmlns:a16="http://schemas.microsoft.com/office/drawing/2014/main" xmlns="" val="1082265036"/>
                  </a:ext>
                </a:extLst>
              </a:tr>
              <a:tr h="296663">
                <a:tc>
                  <a:txBody>
                    <a:bodyPr/>
                    <a:lstStyle/>
                    <a:p>
                      <a:pPr marL="0" marR="0" algn="just">
                        <a:lnSpc>
                          <a:spcPct val="115000"/>
                        </a:lnSpc>
                        <a:spcBef>
                          <a:spcPts val="0"/>
                        </a:spcBef>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WN3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Scalene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10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extLst>
                  <a:ext uri="{0D108BD9-81ED-4DB2-BD59-A6C34878D82A}">
                    <a16:rowId xmlns:a16="http://schemas.microsoft.com/office/drawing/2014/main" xmlns="" val="558793264"/>
                  </a:ext>
                </a:extLst>
              </a:tr>
              <a:tr h="296663">
                <a:tc>
                  <a:txBody>
                    <a:bodyPr/>
                    <a:lstStyle/>
                    <a:p>
                      <a:pPr marL="0" marR="0" algn="just">
                        <a:lnSpc>
                          <a:spcPct val="115000"/>
                        </a:lnSpc>
                        <a:spcBef>
                          <a:spcPts val="0"/>
                        </a:spcBef>
                        <a:spcAft>
                          <a:spcPts val="0"/>
                        </a:spcAft>
                      </a:pPr>
                      <a:r>
                        <a:rPr lang="en-US" sz="14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WN4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Not a Triangle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10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extLst>
                  <a:ext uri="{0D108BD9-81ED-4DB2-BD59-A6C34878D82A}">
                    <a16:rowId xmlns:a16="http://schemas.microsoft.com/office/drawing/2014/main" xmlns="" val="1656087687"/>
                  </a:ext>
                </a:extLst>
              </a:tr>
              <a:tr h="930763">
                <a:tc>
                  <a:txBody>
                    <a:bodyPr/>
                    <a:lstStyle/>
                    <a:p>
                      <a:pPr marL="0" marR="0" algn="just">
                        <a:lnSpc>
                          <a:spcPct val="115000"/>
                        </a:lnSpc>
                        <a:spcBef>
                          <a:spcPts val="0"/>
                        </a:spcBef>
                        <a:spcAft>
                          <a:spcPts val="0"/>
                        </a:spcAft>
                      </a:pPr>
                      <a:r>
                        <a:rPr lang="en-US" sz="14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WR1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dirty="0">
                          <a:effectLst/>
                        </a:rPr>
                        <a:t>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Value of a is not in the range of permitted values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10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extLst>
                  <a:ext uri="{0D108BD9-81ED-4DB2-BD59-A6C34878D82A}">
                    <a16:rowId xmlns:a16="http://schemas.microsoft.com/office/drawing/2014/main" xmlns="" val="2837507884"/>
                  </a:ext>
                </a:extLst>
              </a:tr>
              <a:tr h="569965">
                <a:tc>
                  <a:txBody>
                    <a:bodyPr/>
                    <a:lstStyle/>
                    <a:p>
                      <a:pPr marL="0" marR="0" algn="just">
                        <a:lnSpc>
                          <a:spcPct val="115000"/>
                        </a:lnSpc>
                        <a:spcBef>
                          <a:spcPts val="0"/>
                        </a:spcBef>
                        <a:spcAft>
                          <a:spcPts val="0"/>
                        </a:spcAft>
                      </a:pPr>
                      <a:r>
                        <a:rPr lang="en-US" sz="14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WR2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Value of b is not in the range of permitted values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10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extLst>
                  <a:ext uri="{0D108BD9-81ED-4DB2-BD59-A6C34878D82A}">
                    <a16:rowId xmlns:a16="http://schemas.microsoft.com/office/drawing/2014/main" xmlns="" val="2442748195"/>
                  </a:ext>
                </a:extLst>
              </a:tr>
              <a:tr h="569965">
                <a:tc>
                  <a:txBody>
                    <a:bodyPr/>
                    <a:lstStyle/>
                    <a:p>
                      <a:pPr marL="0" marR="0" algn="just">
                        <a:lnSpc>
                          <a:spcPct val="115000"/>
                        </a:lnSpc>
                        <a:spcBef>
                          <a:spcPts val="0"/>
                        </a:spcBef>
                        <a:spcAft>
                          <a:spcPts val="0"/>
                        </a:spcAft>
                      </a:pPr>
                      <a:r>
                        <a:rPr lang="en-US" sz="1400">
                          <a:effectLst/>
                        </a:rPr>
                        <a:t>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WR3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Value of c is not in the range of permitted values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10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extLst>
                  <a:ext uri="{0D108BD9-81ED-4DB2-BD59-A6C34878D82A}">
                    <a16:rowId xmlns:a16="http://schemas.microsoft.com/office/drawing/2014/main" xmlns="" val="1129608927"/>
                  </a:ext>
                </a:extLst>
              </a:tr>
              <a:tr h="570459">
                <a:tc>
                  <a:txBody>
                    <a:bodyPr/>
                    <a:lstStyle/>
                    <a:p>
                      <a:pPr marL="0" marR="0" algn="just">
                        <a:lnSpc>
                          <a:spcPct val="115000"/>
                        </a:lnSpc>
                        <a:spcBef>
                          <a:spcPts val="0"/>
                        </a:spcBef>
                        <a:spcAft>
                          <a:spcPts val="0"/>
                        </a:spcAft>
                      </a:pPr>
                      <a:r>
                        <a:rPr lang="en-US" sz="1400">
                          <a:effectLst/>
                        </a:rPr>
                        <a:t>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WR4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11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dirty="0">
                          <a:effectLst/>
                        </a:rPr>
                        <a:t>Value of a is not in the range of permitted values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10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extLst>
                  <a:ext uri="{0D108BD9-81ED-4DB2-BD59-A6C34878D82A}">
                    <a16:rowId xmlns:a16="http://schemas.microsoft.com/office/drawing/2014/main" xmlns="" val="29110339"/>
                  </a:ext>
                </a:extLst>
              </a:tr>
              <a:tr h="587158">
                <a:tc>
                  <a:txBody>
                    <a:bodyPr/>
                    <a:lstStyle/>
                    <a:p>
                      <a:pPr marL="0" marR="0" algn="just">
                        <a:lnSpc>
                          <a:spcPct val="115000"/>
                        </a:lnSpc>
                        <a:spcBef>
                          <a:spcPts val="0"/>
                        </a:spcBef>
                        <a:spcAft>
                          <a:spcPts val="0"/>
                        </a:spcAft>
                      </a:pPr>
                      <a:r>
                        <a:rPr lang="en-US" sz="1400">
                          <a:effectLst/>
                        </a:rPr>
                        <a:t>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WR5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11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Value of b is not in the range of permitted values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10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extLst>
                  <a:ext uri="{0D108BD9-81ED-4DB2-BD59-A6C34878D82A}">
                    <a16:rowId xmlns:a16="http://schemas.microsoft.com/office/drawing/2014/main" xmlns="" val="4188519338"/>
                  </a:ext>
                </a:extLst>
              </a:tr>
              <a:tr h="930763">
                <a:tc>
                  <a:txBody>
                    <a:bodyPr/>
                    <a:lstStyle/>
                    <a:p>
                      <a:pPr marL="0" marR="0" algn="just">
                        <a:lnSpc>
                          <a:spcPct val="115000"/>
                        </a:lnSpc>
                        <a:spcBef>
                          <a:spcPts val="0"/>
                        </a:spcBef>
                        <a:spcAft>
                          <a:spcPts val="0"/>
                        </a:spcAft>
                      </a:pPr>
                      <a:r>
                        <a:rPr lang="en-US" sz="14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WR6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a:effectLst/>
                        </a:rPr>
                        <a:t>11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400" dirty="0">
                          <a:effectLst/>
                        </a:rPr>
                        <a:t>Value of c is not in the range of permitted values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tc>
                  <a:txBody>
                    <a:bodyPr/>
                    <a:lstStyle/>
                    <a:p>
                      <a:pPr marL="0" marR="0" algn="just">
                        <a:lnSpc>
                          <a:spcPct val="115000"/>
                        </a:lnSpc>
                        <a:spcBef>
                          <a:spcPts val="0"/>
                        </a:spcBef>
                        <a:spcAft>
                          <a:spcPts val="1000"/>
                        </a:spcAft>
                      </a:pPr>
                      <a:r>
                        <a:rPr lang="en-US" sz="1000" dirty="0">
                          <a:effectLst/>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9710" marR="59710" marT="0" marB="0"/>
                </a:tc>
                <a:extLst>
                  <a:ext uri="{0D108BD9-81ED-4DB2-BD59-A6C34878D82A}">
                    <a16:rowId xmlns:a16="http://schemas.microsoft.com/office/drawing/2014/main" xmlns="" val="4013041402"/>
                  </a:ext>
                </a:extLst>
              </a:tr>
            </a:tbl>
          </a:graphicData>
        </a:graphic>
      </p:graphicFrame>
      <p:sp>
        <p:nvSpPr>
          <p:cNvPr id="5" name="TextBox 4">
            <a:extLst>
              <a:ext uri="{FF2B5EF4-FFF2-40B4-BE49-F238E27FC236}">
                <a16:creationId xmlns:a16="http://schemas.microsoft.com/office/drawing/2014/main" xmlns="" id="{0E954458-8525-42F8-84E8-67049A5CF06A}"/>
              </a:ext>
            </a:extLst>
          </p:cNvPr>
          <p:cNvSpPr txBox="1"/>
          <p:nvPr/>
        </p:nvSpPr>
        <p:spPr>
          <a:xfrm>
            <a:off x="2385391" y="86716"/>
            <a:ext cx="7089913" cy="390363"/>
          </a:xfrm>
          <a:prstGeom prst="rect">
            <a:avLst/>
          </a:prstGeom>
          <a:noFill/>
        </p:spPr>
        <p:txBody>
          <a:bodyPr wrap="square" rtlCol="0">
            <a:spAutoFit/>
          </a:bodyPr>
          <a:lstStyle/>
          <a:p>
            <a:pPr marL="0" marR="0" algn="ctr">
              <a:lnSpc>
                <a:spcPct val="115000"/>
              </a:lnSpc>
              <a:spcBef>
                <a:spcPts val="0"/>
              </a:spcBef>
              <a:spcAft>
                <a:spcPts val="1000"/>
              </a:spcAft>
            </a:pPr>
            <a:r>
              <a:rPr lang="en-US" sz="1800" b="1" dirty="0">
                <a:effectLst/>
                <a:latin typeface="Cambria" panose="02040503050406030204" pitchFamily="18" charset="0"/>
                <a:ea typeface="Calibri" panose="020F0502020204030204" pitchFamily="34" charset="0"/>
                <a:cs typeface="Times New Roman" panose="02020603050405020304" pitchFamily="18" charset="0"/>
              </a:rPr>
              <a:t>Weak Normal and Weak Robust Test case for Triangle Problem</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968175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xmlns="" id="{FFD14654-9961-4EBA-81EF-8A391A7FA809}"/>
              </a:ext>
            </a:extLst>
          </p:cNvPr>
          <p:cNvGraphicFramePr>
            <a:graphicFrameLocks noGrp="1"/>
          </p:cNvGraphicFramePr>
          <p:nvPr>
            <p:extLst/>
          </p:nvPr>
        </p:nvGraphicFramePr>
        <p:xfrm>
          <a:off x="2093844" y="742122"/>
          <a:ext cx="6891130" cy="5936976"/>
        </p:xfrm>
        <a:graphic>
          <a:graphicData uri="http://schemas.openxmlformats.org/drawingml/2006/table">
            <a:tbl>
              <a:tblPr firstRow="1" firstCol="1" bandRow="1">
                <a:tableStyleId>{5C22544A-7EE6-4342-B048-85BDC9FD1C3A}</a:tableStyleId>
              </a:tblPr>
              <a:tblGrid>
                <a:gridCol w="446654">
                  <a:extLst>
                    <a:ext uri="{9D8B030D-6E8A-4147-A177-3AD203B41FA5}">
                      <a16:colId xmlns:a16="http://schemas.microsoft.com/office/drawing/2014/main" xmlns="" val="838270402"/>
                    </a:ext>
                  </a:extLst>
                </a:gridCol>
                <a:gridCol w="1152658">
                  <a:extLst>
                    <a:ext uri="{9D8B030D-6E8A-4147-A177-3AD203B41FA5}">
                      <a16:colId xmlns:a16="http://schemas.microsoft.com/office/drawing/2014/main" xmlns="" val="4102909016"/>
                    </a:ext>
                  </a:extLst>
                </a:gridCol>
                <a:gridCol w="432247">
                  <a:extLst>
                    <a:ext uri="{9D8B030D-6E8A-4147-A177-3AD203B41FA5}">
                      <a16:colId xmlns:a16="http://schemas.microsoft.com/office/drawing/2014/main" xmlns="" val="2657863751"/>
                    </a:ext>
                  </a:extLst>
                </a:gridCol>
                <a:gridCol w="432247">
                  <a:extLst>
                    <a:ext uri="{9D8B030D-6E8A-4147-A177-3AD203B41FA5}">
                      <a16:colId xmlns:a16="http://schemas.microsoft.com/office/drawing/2014/main" xmlns="" val="2259578528"/>
                    </a:ext>
                  </a:extLst>
                </a:gridCol>
                <a:gridCol w="432247">
                  <a:extLst>
                    <a:ext uri="{9D8B030D-6E8A-4147-A177-3AD203B41FA5}">
                      <a16:colId xmlns:a16="http://schemas.microsoft.com/office/drawing/2014/main" xmlns="" val="664459858"/>
                    </a:ext>
                  </a:extLst>
                </a:gridCol>
                <a:gridCol w="2161232">
                  <a:extLst>
                    <a:ext uri="{9D8B030D-6E8A-4147-A177-3AD203B41FA5}">
                      <a16:colId xmlns:a16="http://schemas.microsoft.com/office/drawing/2014/main" xmlns="" val="1856192000"/>
                    </a:ext>
                  </a:extLst>
                </a:gridCol>
                <a:gridCol w="1080616">
                  <a:extLst>
                    <a:ext uri="{9D8B030D-6E8A-4147-A177-3AD203B41FA5}">
                      <a16:colId xmlns:a16="http://schemas.microsoft.com/office/drawing/2014/main" xmlns="" val="288242829"/>
                    </a:ext>
                  </a:extLst>
                </a:gridCol>
                <a:gridCol w="753229">
                  <a:extLst>
                    <a:ext uri="{9D8B030D-6E8A-4147-A177-3AD203B41FA5}">
                      <a16:colId xmlns:a16="http://schemas.microsoft.com/office/drawing/2014/main" xmlns="" val="3475282192"/>
                    </a:ext>
                  </a:extLst>
                </a:gridCol>
              </a:tblGrid>
              <a:tr h="375136">
                <a:tc rowSpan="2">
                  <a:txBody>
                    <a:bodyPr/>
                    <a:lstStyle/>
                    <a:p>
                      <a:pPr marL="0" marR="0" algn="just">
                        <a:lnSpc>
                          <a:spcPct val="115000"/>
                        </a:lnSpc>
                        <a:spcBef>
                          <a:spcPts val="0"/>
                        </a:spcBef>
                        <a:spcAft>
                          <a:spcPts val="0"/>
                        </a:spcAft>
                      </a:pPr>
                      <a:r>
                        <a:rPr lang="en-US" sz="1600">
                          <a:effectLst/>
                        </a:rPr>
                        <a:t>TC Id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rowSpan="2">
                  <a:txBody>
                    <a:bodyPr/>
                    <a:lstStyle/>
                    <a:p>
                      <a:pPr marL="0" marR="0" algn="just">
                        <a:lnSpc>
                          <a:spcPct val="115000"/>
                        </a:lnSpc>
                        <a:spcBef>
                          <a:spcPts val="0"/>
                        </a:spcBef>
                        <a:spcAft>
                          <a:spcPts val="0"/>
                        </a:spcAft>
                      </a:pPr>
                      <a:r>
                        <a:rPr lang="en-US" sz="1600">
                          <a:effectLst/>
                        </a:rPr>
                        <a:t>Test Case Description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gridSpan="3">
                  <a:txBody>
                    <a:bodyPr/>
                    <a:lstStyle/>
                    <a:p>
                      <a:pPr marL="0" marR="0" algn="just">
                        <a:lnSpc>
                          <a:spcPct val="115000"/>
                        </a:lnSpc>
                        <a:spcBef>
                          <a:spcPts val="0"/>
                        </a:spcBef>
                        <a:spcAft>
                          <a:spcPts val="0"/>
                        </a:spcAft>
                      </a:pPr>
                      <a:r>
                        <a:rPr lang="en-US" sz="1600">
                          <a:effectLst/>
                        </a:rPr>
                        <a:t>Input Data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hMerge="1">
                  <a:txBody>
                    <a:bodyPr/>
                    <a:lstStyle/>
                    <a:p>
                      <a:endParaRPr lang="en-US"/>
                    </a:p>
                  </a:txBody>
                  <a:tcPr/>
                </a:tc>
                <a:tc hMerge="1">
                  <a:txBody>
                    <a:bodyPr/>
                    <a:lstStyle/>
                    <a:p>
                      <a:endParaRPr lang="en-US"/>
                    </a:p>
                  </a:txBody>
                  <a:tcPr/>
                </a:tc>
                <a:tc rowSpan="2">
                  <a:txBody>
                    <a:bodyPr/>
                    <a:lstStyle/>
                    <a:p>
                      <a:pPr marL="0" marR="0" algn="just">
                        <a:lnSpc>
                          <a:spcPct val="115000"/>
                        </a:lnSpc>
                        <a:spcBef>
                          <a:spcPts val="0"/>
                        </a:spcBef>
                        <a:spcAft>
                          <a:spcPts val="0"/>
                        </a:spcAft>
                      </a:pPr>
                      <a:r>
                        <a:rPr lang="en-US" sz="1600" dirty="0">
                          <a:effectLst/>
                        </a:rPr>
                        <a:t>Expected Output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rowSpan="2">
                  <a:txBody>
                    <a:bodyPr/>
                    <a:lstStyle/>
                    <a:p>
                      <a:pPr marL="0" marR="0" algn="just">
                        <a:lnSpc>
                          <a:spcPct val="115000"/>
                        </a:lnSpc>
                        <a:spcBef>
                          <a:spcPts val="0"/>
                        </a:spcBef>
                        <a:spcAft>
                          <a:spcPts val="0"/>
                        </a:spcAft>
                      </a:pPr>
                      <a:r>
                        <a:rPr lang="en-US" sz="1600">
                          <a:effectLst/>
                        </a:rPr>
                        <a:t>Actual Output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rowSpan="2">
                  <a:txBody>
                    <a:bodyPr/>
                    <a:lstStyle/>
                    <a:p>
                      <a:pPr marL="0" marR="0" algn="just">
                        <a:lnSpc>
                          <a:spcPct val="115000"/>
                        </a:lnSpc>
                        <a:spcBef>
                          <a:spcPts val="0"/>
                        </a:spcBef>
                        <a:spcAft>
                          <a:spcPts val="1000"/>
                        </a:spcAft>
                      </a:pPr>
                      <a:r>
                        <a:rPr lang="en-US" sz="1600" dirty="0">
                          <a:effectLst/>
                        </a:rPr>
                        <a:t>Status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extLst>
                  <a:ext uri="{0D108BD9-81ED-4DB2-BD59-A6C34878D82A}">
                    <a16:rowId xmlns:a16="http://schemas.microsoft.com/office/drawing/2014/main" xmlns="" val="3758446461"/>
                  </a:ext>
                </a:extLst>
              </a:tr>
              <a:tr h="539011">
                <a:tc vMerge="1">
                  <a:txBody>
                    <a:bodyPr/>
                    <a:lstStyle/>
                    <a:p>
                      <a:endParaRPr lang="en-US"/>
                    </a:p>
                  </a:txBody>
                  <a:tcPr/>
                </a:tc>
                <a:tc vMerge="1">
                  <a:txBody>
                    <a:bodyPr/>
                    <a:lstStyle/>
                    <a:p>
                      <a:endParaRPr lang="en-US"/>
                    </a:p>
                  </a:txBody>
                  <a:tcPr/>
                </a:tc>
                <a:tc>
                  <a:txBody>
                    <a:bodyPr/>
                    <a:lstStyle/>
                    <a:p>
                      <a:pPr marL="0" marR="0" algn="just">
                        <a:lnSpc>
                          <a:spcPct val="115000"/>
                        </a:lnSpc>
                        <a:spcBef>
                          <a:spcPts val="0"/>
                        </a:spcBef>
                        <a:spcAft>
                          <a:spcPts val="0"/>
                        </a:spcAft>
                      </a:pPr>
                      <a:r>
                        <a:rPr lang="en-US" sz="1100">
                          <a:effectLst/>
                        </a:rPr>
                        <a:t>a</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100">
                          <a:effectLst/>
                        </a:rPr>
                        <a:t>b</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100">
                          <a:effectLst/>
                        </a:rPr>
                        <a:t>c</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1143130917"/>
                  </a:ext>
                </a:extLst>
              </a:tr>
              <a:tr h="728210">
                <a:tc>
                  <a:txBody>
                    <a:bodyPr/>
                    <a:lstStyle/>
                    <a:p>
                      <a:pPr marL="0" marR="0" algn="just">
                        <a:lnSpc>
                          <a:spcPct val="115000"/>
                        </a:lnSpc>
                        <a:spcBef>
                          <a:spcPts val="0"/>
                        </a:spcBef>
                        <a:spcAft>
                          <a:spcPts val="0"/>
                        </a:spcAft>
                      </a:pPr>
                      <a:r>
                        <a:rPr lang="en-US" sz="14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SR1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dirty="0">
                          <a:effectLst/>
                        </a:rPr>
                        <a:t>Value of a is not in the range of permitted values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1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1000"/>
                        </a:spcAft>
                      </a:pPr>
                      <a:r>
                        <a:rPr lang="en-US" sz="11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extLst>
                  <a:ext uri="{0D108BD9-81ED-4DB2-BD59-A6C34878D82A}">
                    <a16:rowId xmlns:a16="http://schemas.microsoft.com/office/drawing/2014/main" xmlns="" val="1949391692"/>
                  </a:ext>
                </a:extLst>
              </a:tr>
              <a:tr h="655891">
                <a:tc>
                  <a:txBody>
                    <a:bodyPr/>
                    <a:lstStyle/>
                    <a:p>
                      <a:pPr marL="0" marR="0" algn="just">
                        <a:lnSpc>
                          <a:spcPct val="115000"/>
                        </a:lnSpc>
                        <a:spcBef>
                          <a:spcPts val="0"/>
                        </a:spcBef>
                        <a:spcAft>
                          <a:spcPts val="0"/>
                        </a:spcAft>
                      </a:pPr>
                      <a:r>
                        <a:rPr lang="en-US" sz="14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SR 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Value of b is not in the range of permitted values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1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1000"/>
                        </a:spcAft>
                      </a:pPr>
                      <a:r>
                        <a:rPr lang="en-US" sz="11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extLst>
                  <a:ext uri="{0D108BD9-81ED-4DB2-BD59-A6C34878D82A}">
                    <a16:rowId xmlns:a16="http://schemas.microsoft.com/office/drawing/2014/main" xmlns="" val="3860308201"/>
                  </a:ext>
                </a:extLst>
              </a:tr>
              <a:tr h="656943">
                <a:tc>
                  <a:txBody>
                    <a:bodyPr/>
                    <a:lstStyle/>
                    <a:p>
                      <a:pPr marL="0" marR="0" algn="just">
                        <a:lnSpc>
                          <a:spcPct val="115000"/>
                        </a:lnSpc>
                        <a:spcBef>
                          <a:spcPts val="0"/>
                        </a:spcBef>
                        <a:spcAft>
                          <a:spcPts val="0"/>
                        </a:spcAft>
                      </a:pPr>
                      <a:r>
                        <a:rPr lang="en-US" sz="14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SR3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Value of c is not in the range of permitted values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1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1000"/>
                        </a:spcAft>
                      </a:pPr>
                      <a:r>
                        <a:rPr lang="en-US" sz="11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extLst>
                  <a:ext uri="{0D108BD9-81ED-4DB2-BD59-A6C34878D82A}">
                    <a16:rowId xmlns:a16="http://schemas.microsoft.com/office/drawing/2014/main" xmlns="" val="195996975"/>
                  </a:ext>
                </a:extLst>
              </a:tr>
              <a:tr h="655891">
                <a:tc>
                  <a:txBody>
                    <a:bodyPr/>
                    <a:lstStyle/>
                    <a:p>
                      <a:pPr marL="0" marR="0" algn="just">
                        <a:lnSpc>
                          <a:spcPct val="115000"/>
                        </a:lnSpc>
                        <a:spcBef>
                          <a:spcPts val="0"/>
                        </a:spcBef>
                        <a:spcAft>
                          <a:spcPts val="0"/>
                        </a:spcAft>
                      </a:pPr>
                      <a:r>
                        <a:rPr lang="en-US" sz="14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SR4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Value of a, b is not in the range of permitted values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1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1000"/>
                        </a:spcAft>
                      </a:pPr>
                      <a:r>
                        <a:rPr lang="en-US" sz="11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extLst>
                  <a:ext uri="{0D108BD9-81ED-4DB2-BD59-A6C34878D82A}">
                    <a16:rowId xmlns:a16="http://schemas.microsoft.com/office/drawing/2014/main" xmlns="" val="2006982446"/>
                  </a:ext>
                </a:extLst>
              </a:tr>
              <a:tr h="675191">
                <a:tc>
                  <a:txBody>
                    <a:bodyPr/>
                    <a:lstStyle/>
                    <a:p>
                      <a:pPr marL="0" marR="0" algn="just">
                        <a:lnSpc>
                          <a:spcPct val="115000"/>
                        </a:lnSpc>
                        <a:spcBef>
                          <a:spcPts val="0"/>
                        </a:spcBef>
                        <a:spcAft>
                          <a:spcPts val="0"/>
                        </a:spcAft>
                      </a:pPr>
                      <a:r>
                        <a:rPr lang="en-US" sz="14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SR5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Value of b, c is not in the range of permitted values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1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1000"/>
                        </a:spcAft>
                      </a:pPr>
                      <a:r>
                        <a:rPr lang="en-US" sz="11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extLst>
                  <a:ext uri="{0D108BD9-81ED-4DB2-BD59-A6C34878D82A}">
                    <a16:rowId xmlns:a16="http://schemas.microsoft.com/office/drawing/2014/main" xmlns="" val="1781714256"/>
                  </a:ext>
                </a:extLst>
              </a:tr>
              <a:tr h="656943">
                <a:tc>
                  <a:txBody>
                    <a:bodyPr/>
                    <a:lstStyle/>
                    <a:p>
                      <a:pPr marL="0" marR="0" algn="just">
                        <a:lnSpc>
                          <a:spcPct val="115000"/>
                        </a:lnSpc>
                        <a:spcBef>
                          <a:spcPts val="0"/>
                        </a:spcBef>
                        <a:spcAft>
                          <a:spcPts val="0"/>
                        </a:spcAft>
                      </a:pPr>
                      <a:r>
                        <a:rPr lang="en-US" sz="1400">
                          <a:effectLst/>
                        </a:rPr>
                        <a:t>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SR6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Value of a, c is not in the range of permitted values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1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1000"/>
                        </a:spcAft>
                      </a:pPr>
                      <a:r>
                        <a:rPr lang="en-US" sz="11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extLst>
                  <a:ext uri="{0D108BD9-81ED-4DB2-BD59-A6C34878D82A}">
                    <a16:rowId xmlns:a16="http://schemas.microsoft.com/office/drawing/2014/main" xmlns="" val="2116523022"/>
                  </a:ext>
                </a:extLst>
              </a:tr>
              <a:tr h="993760">
                <a:tc>
                  <a:txBody>
                    <a:bodyPr/>
                    <a:lstStyle/>
                    <a:p>
                      <a:pPr marL="0" marR="0" algn="just">
                        <a:lnSpc>
                          <a:spcPct val="115000"/>
                        </a:lnSpc>
                        <a:spcBef>
                          <a:spcPts val="0"/>
                        </a:spcBef>
                        <a:spcAft>
                          <a:spcPts val="0"/>
                        </a:spcAft>
                      </a:pPr>
                      <a:r>
                        <a:rPr lang="en-US" sz="1400">
                          <a:effectLst/>
                        </a:rPr>
                        <a:t>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SR7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400" dirty="0">
                          <a:effectLst/>
                        </a:rPr>
                        <a:t>Value of a, b, c is not in the range of permitted values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0"/>
                        </a:spcAft>
                      </a:pPr>
                      <a:r>
                        <a:rPr lang="en-US" sz="11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tc>
                  <a:txBody>
                    <a:bodyPr/>
                    <a:lstStyle/>
                    <a:p>
                      <a:pPr marL="0" marR="0" algn="just">
                        <a:lnSpc>
                          <a:spcPct val="115000"/>
                        </a:lnSpc>
                        <a:spcBef>
                          <a:spcPts val="0"/>
                        </a:spcBef>
                        <a:spcAft>
                          <a:spcPts val="1000"/>
                        </a:spcAft>
                      </a:pPr>
                      <a:r>
                        <a:rPr lang="en-US" sz="1100" dirty="0">
                          <a:effectLst/>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417" marR="60417" marT="0" marB="0"/>
                </a:tc>
                <a:extLst>
                  <a:ext uri="{0D108BD9-81ED-4DB2-BD59-A6C34878D82A}">
                    <a16:rowId xmlns:a16="http://schemas.microsoft.com/office/drawing/2014/main" xmlns="" val="1125835003"/>
                  </a:ext>
                </a:extLst>
              </a:tr>
            </a:tbl>
          </a:graphicData>
        </a:graphic>
      </p:graphicFrame>
      <p:sp>
        <p:nvSpPr>
          <p:cNvPr id="5" name="TextBox 4">
            <a:extLst>
              <a:ext uri="{FF2B5EF4-FFF2-40B4-BE49-F238E27FC236}">
                <a16:creationId xmlns:a16="http://schemas.microsoft.com/office/drawing/2014/main" xmlns="" id="{4EF678B6-2528-4CFE-9D16-6E89D68EB9F7}"/>
              </a:ext>
            </a:extLst>
          </p:cNvPr>
          <p:cNvSpPr txBox="1"/>
          <p:nvPr/>
        </p:nvSpPr>
        <p:spPr>
          <a:xfrm>
            <a:off x="3246783" y="212035"/>
            <a:ext cx="5857460" cy="369332"/>
          </a:xfrm>
          <a:prstGeom prst="rect">
            <a:avLst/>
          </a:prstGeom>
          <a:noFill/>
        </p:spPr>
        <p:txBody>
          <a:bodyPr wrap="square" rtlCol="0">
            <a:spAutoFit/>
          </a:bodyPr>
          <a:lstStyle/>
          <a:p>
            <a:r>
              <a:rPr lang="en-US" sz="1800" b="1" dirty="0">
                <a:effectLst/>
                <a:latin typeface="Cambria" panose="02040503050406030204" pitchFamily="18" charset="0"/>
                <a:ea typeface="Calibri" panose="020F0502020204030204" pitchFamily="34" charset="0"/>
                <a:cs typeface="Times New Roman" panose="02020603050405020304" pitchFamily="18" charset="0"/>
              </a:rPr>
              <a:t>Strong Robust Test case for Triangle Problem</a:t>
            </a:r>
            <a:endParaRPr lang="en-US" b="1" dirty="0"/>
          </a:p>
        </p:txBody>
      </p:sp>
    </p:spTree>
    <p:extLst>
      <p:ext uri="{BB962C8B-B14F-4D97-AF65-F5344CB8AC3E}">
        <p14:creationId xmlns:p14="http://schemas.microsoft.com/office/powerpoint/2010/main" val="26638066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14BD47-8BF6-4C91-9CDD-D19AE382AD89}"/>
              </a:ext>
            </a:extLst>
          </p:cNvPr>
          <p:cNvSpPr>
            <a:spLocks noGrp="1"/>
          </p:cNvSpPr>
          <p:nvPr>
            <p:ph type="title"/>
          </p:nvPr>
        </p:nvSpPr>
        <p:spPr/>
        <p:txBody>
          <a:bodyPr/>
          <a:lstStyle/>
          <a:p>
            <a:pPr algn="ctr"/>
            <a:r>
              <a:rPr lang="en-US" b="1" dirty="0"/>
              <a:t>TEST REPORT</a:t>
            </a:r>
          </a:p>
        </p:txBody>
      </p:sp>
      <p:sp>
        <p:nvSpPr>
          <p:cNvPr id="3" name="Content Placeholder 2">
            <a:extLst>
              <a:ext uri="{FF2B5EF4-FFF2-40B4-BE49-F238E27FC236}">
                <a16:creationId xmlns:a16="http://schemas.microsoft.com/office/drawing/2014/main" xmlns="" id="{0453D591-9CD9-4080-BBD8-A4EEC5BB50D8}"/>
              </a:ext>
            </a:extLst>
          </p:cNvPr>
          <p:cNvSpPr>
            <a:spLocks noGrp="1"/>
          </p:cNvSpPr>
          <p:nvPr>
            <p:ph idx="1"/>
          </p:nvPr>
        </p:nvSpPr>
        <p:spPr/>
        <p:txBody>
          <a:bodyPr/>
          <a:lstStyle/>
          <a:p>
            <a:pPr marL="0" indent="0">
              <a:buNone/>
            </a:pPr>
            <a:r>
              <a:rPr lang="en-US" dirty="0"/>
              <a:t>No of Test Cases Executed:</a:t>
            </a:r>
          </a:p>
          <a:p>
            <a:pPr marL="0" indent="0">
              <a:buNone/>
            </a:pPr>
            <a:r>
              <a:rPr lang="en-US" dirty="0"/>
              <a:t>No of Defects Raised:</a:t>
            </a:r>
          </a:p>
          <a:p>
            <a:pPr marL="0" indent="0">
              <a:buNone/>
            </a:pPr>
            <a:r>
              <a:rPr lang="en-US" dirty="0"/>
              <a:t>No of Test Cases Passed:</a:t>
            </a:r>
          </a:p>
          <a:p>
            <a:pPr marL="0" indent="0">
              <a:buNone/>
            </a:pPr>
            <a:r>
              <a:rPr lang="en-US" dirty="0"/>
              <a:t>No of Test Cases Failed:</a:t>
            </a:r>
          </a:p>
        </p:txBody>
      </p:sp>
    </p:spTree>
    <p:extLst>
      <p:ext uri="{BB962C8B-B14F-4D97-AF65-F5344CB8AC3E}">
        <p14:creationId xmlns:p14="http://schemas.microsoft.com/office/powerpoint/2010/main" val="8064372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133353E-2431-4A5F-B348-441C355523B4}"/>
              </a:ext>
            </a:extLst>
          </p:cNvPr>
          <p:cNvSpPr>
            <a:spLocks noGrp="1"/>
          </p:cNvSpPr>
          <p:nvPr>
            <p:ph idx="1"/>
          </p:nvPr>
        </p:nvSpPr>
        <p:spPr>
          <a:xfrm>
            <a:off x="559904" y="447399"/>
            <a:ext cx="10515600" cy="4351338"/>
          </a:xfrm>
        </p:spPr>
        <p:txBody>
          <a:bodyPr/>
          <a:lstStyle/>
          <a:p>
            <a:pPr marL="0" indent="0">
              <a:buNone/>
            </a:pPr>
            <a:r>
              <a:rPr lang="en-US" sz="2400" b="1" dirty="0">
                <a:latin typeface="Cambria" panose="02040503050406030204" pitchFamily="18" charset="0"/>
                <a:cs typeface="Times New Roman" panose="02020603050405020304" pitchFamily="18" charset="0"/>
              </a:rPr>
              <a:t>Exp 3</a:t>
            </a:r>
            <a:r>
              <a:rPr lang="en-US" sz="2400" dirty="0">
                <a:latin typeface="Cambria" panose="02040503050406030204" pitchFamily="18" charset="0"/>
                <a:cs typeface="Times New Roman" panose="02020603050405020304" pitchFamily="18" charset="0"/>
              </a:rPr>
              <a:t>: Design and develop a program in a language of your choice to solve the triangle problem defined as follows: Accept three integers which are supposed to be the three sides of a triangle and determine if the three values represent an equilateral triangle, isosceles triangle, scalene triangle, or they do not form a triangle at all. Derive test cases for your program based on decision-table approach, execute the test cases and discuss the results</a:t>
            </a:r>
          </a:p>
        </p:txBody>
      </p:sp>
      <p:graphicFrame>
        <p:nvGraphicFramePr>
          <p:cNvPr id="4" name="Table 3">
            <a:extLst>
              <a:ext uri="{FF2B5EF4-FFF2-40B4-BE49-F238E27FC236}">
                <a16:creationId xmlns:a16="http://schemas.microsoft.com/office/drawing/2014/main" xmlns="" id="{C2BC4D5B-E164-41C1-A971-CFB0569E2CF4}"/>
              </a:ext>
            </a:extLst>
          </p:cNvPr>
          <p:cNvGraphicFramePr>
            <a:graphicFrameLocks noGrp="1"/>
          </p:cNvGraphicFramePr>
          <p:nvPr/>
        </p:nvGraphicFramePr>
        <p:xfrm>
          <a:off x="1462156" y="3631096"/>
          <a:ext cx="8128000" cy="1919907"/>
        </p:xfrm>
        <a:graphic>
          <a:graphicData uri="http://schemas.openxmlformats.org/drawingml/2006/table">
            <a:tbl>
              <a:tblPr firstRow="1" bandRow="1">
                <a:tableStyleId>{073A0DAA-6AF3-43AB-8588-CEC1D06C72B9}</a:tableStyleId>
              </a:tblPr>
              <a:tblGrid>
                <a:gridCol w="2460487">
                  <a:extLst>
                    <a:ext uri="{9D8B030D-6E8A-4147-A177-3AD203B41FA5}">
                      <a16:colId xmlns:a16="http://schemas.microsoft.com/office/drawing/2014/main" xmlns="" val="1682509652"/>
                    </a:ext>
                  </a:extLst>
                </a:gridCol>
                <a:gridCol w="5667513">
                  <a:extLst>
                    <a:ext uri="{9D8B030D-6E8A-4147-A177-3AD203B41FA5}">
                      <a16:colId xmlns:a16="http://schemas.microsoft.com/office/drawing/2014/main" xmlns="" val="3216555299"/>
                    </a:ext>
                  </a:extLst>
                </a:gridCol>
              </a:tblGrid>
              <a:tr h="701184">
                <a:tc>
                  <a:txBody>
                    <a:bodyPr/>
                    <a:lstStyle/>
                    <a:p>
                      <a:r>
                        <a:rPr lang="en-US" dirty="0"/>
                        <a:t>AIM</a:t>
                      </a:r>
                    </a:p>
                  </a:txBody>
                  <a:tcPr/>
                </a:tc>
                <a:tc>
                  <a:txBody>
                    <a:bodyPr/>
                    <a:lstStyle/>
                    <a:p>
                      <a:r>
                        <a:rPr lang="en-US" dirty="0"/>
                        <a:t>To derive test cases using Decision Table Technique</a:t>
                      </a:r>
                    </a:p>
                  </a:txBody>
                  <a:tcPr/>
                </a:tc>
                <a:extLst>
                  <a:ext uri="{0D108BD9-81ED-4DB2-BD59-A6C34878D82A}">
                    <a16:rowId xmlns:a16="http://schemas.microsoft.com/office/drawing/2014/main" xmlns="" val="4262374076"/>
                  </a:ext>
                </a:extLst>
              </a:tr>
              <a:tr h="406241">
                <a:tc>
                  <a:txBody>
                    <a:bodyPr/>
                    <a:lstStyle/>
                    <a:p>
                      <a:r>
                        <a:rPr lang="en-US" dirty="0"/>
                        <a:t>PROGRAM TO TEST</a:t>
                      </a:r>
                    </a:p>
                  </a:txBody>
                  <a:tcPr/>
                </a:tc>
                <a:tc>
                  <a:txBody>
                    <a:bodyPr/>
                    <a:lstStyle/>
                    <a:p>
                      <a:r>
                        <a:rPr lang="en-US" dirty="0"/>
                        <a:t>Triangle Problem</a:t>
                      </a:r>
                    </a:p>
                  </a:txBody>
                  <a:tcPr/>
                </a:tc>
                <a:extLst>
                  <a:ext uri="{0D108BD9-81ED-4DB2-BD59-A6C34878D82A}">
                    <a16:rowId xmlns:a16="http://schemas.microsoft.com/office/drawing/2014/main" xmlns="" val="3468951526"/>
                  </a:ext>
                </a:extLst>
              </a:tr>
              <a:tr h="406241">
                <a:tc>
                  <a:txBody>
                    <a:bodyPr/>
                    <a:lstStyle/>
                    <a:p>
                      <a:r>
                        <a:rPr lang="en-US" dirty="0"/>
                        <a:t>TECHNIQUE USED</a:t>
                      </a:r>
                    </a:p>
                  </a:txBody>
                  <a:tcPr/>
                </a:tc>
                <a:tc>
                  <a:txBody>
                    <a:bodyPr/>
                    <a:lstStyle/>
                    <a:p>
                      <a:r>
                        <a:rPr lang="en-US" dirty="0"/>
                        <a:t>Decision Table</a:t>
                      </a:r>
                    </a:p>
                  </a:txBody>
                  <a:tcPr/>
                </a:tc>
                <a:extLst>
                  <a:ext uri="{0D108BD9-81ED-4DB2-BD59-A6C34878D82A}">
                    <a16:rowId xmlns:a16="http://schemas.microsoft.com/office/drawing/2014/main" xmlns="" val="3350336628"/>
                  </a:ext>
                </a:extLst>
              </a:tr>
              <a:tr h="406241">
                <a:tc>
                  <a:txBody>
                    <a:bodyPr/>
                    <a:lstStyle/>
                    <a:p>
                      <a:r>
                        <a:rPr lang="en-US" dirty="0"/>
                        <a:t>TYPE OF TESTING</a:t>
                      </a:r>
                    </a:p>
                  </a:txBody>
                  <a:tcPr/>
                </a:tc>
                <a:tc>
                  <a:txBody>
                    <a:bodyPr/>
                    <a:lstStyle/>
                    <a:p>
                      <a:r>
                        <a:rPr lang="en-US" dirty="0"/>
                        <a:t>Black Box Testing</a:t>
                      </a:r>
                    </a:p>
                  </a:txBody>
                  <a:tcPr/>
                </a:tc>
                <a:extLst>
                  <a:ext uri="{0D108BD9-81ED-4DB2-BD59-A6C34878D82A}">
                    <a16:rowId xmlns:a16="http://schemas.microsoft.com/office/drawing/2014/main" xmlns="" val="4183265579"/>
                  </a:ext>
                </a:extLst>
              </a:tr>
            </a:tbl>
          </a:graphicData>
        </a:graphic>
      </p:graphicFrame>
    </p:spTree>
    <p:extLst>
      <p:ext uri="{BB962C8B-B14F-4D97-AF65-F5344CB8AC3E}">
        <p14:creationId xmlns:p14="http://schemas.microsoft.com/office/powerpoint/2010/main" val="31785600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xmlns="" id="{EAC7B8D0-AEBF-44C9-BF15-183416377FA4}"/>
              </a:ext>
            </a:extLst>
          </p:cNvPr>
          <p:cNvGraphicFramePr>
            <a:graphicFrameLocks noGrp="1"/>
          </p:cNvGraphicFramePr>
          <p:nvPr/>
        </p:nvGraphicFramePr>
        <p:xfrm>
          <a:off x="901149" y="940904"/>
          <a:ext cx="10668004" cy="5327382"/>
        </p:xfrm>
        <a:graphic>
          <a:graphicData uri="http://schemas.openxmlformats.org/drawingml/2006/table">
            <a:tbl>
              <a:tblPr firstRow="1" firstCol="1" bandRow="1">
                <a:tableStyleId>{5C22544A-7EE6-4342-B048-85BDC9FD1C3A}</a:tableStyleId>
              </a:tblPr>
              <a:tblGrid>
                <a:gridCol w="2254411">
                  <a:extLst>
                    <a:ext uri="{9D8B030D-6E8A-4147-A177-3AD203B41FA5}">
                      <a16:colId xmlns:a16="http://schemas.microsoft.com/office/drawing/2014/main" xmlns="" val="3566684487"/>
                    </a:ext>
                  </a:extLst>
                </a:gridCol>
                <a:gridCol w="765853">
                  <a:extLst>
                    <a:ext uri="{9D8B030D-6E8A-4147-A177-3AD203B41FA5}">
                      <a16:colId xmlns:a16="http://schemas.microsoft.com/office/drawing/2014/main" xmlns="" val="3610744451"/>
                    </a:ext>
                  </a:extLst>
                </a:gridCol>
                <a:gridCol w="764774">
                  <a:extLst>
                    <a:ext uri="{9D8B030D-6E8A-4147-A177-3AD203B41FA5}">
                      <a16:colId xmlns:a16="http://schemas.microsoft.com/office/drawing/2014/main" xmlns="" val="404039415"/>
                    </a:ext>
                  </a:extLst>
                </a:gridCol>
                <a:gridCol w="764774">
                  <a:extLst>
                    <a:ext uri="{9D8B030D-6E8A-4147-A177-3AD203B41FA5}">
                      <a16:colId xmlns:a16="http://schemas.microsoft.com/office/drawing/2014/main" xmlns="" val="2771605138"/>
                    </a:ext>
                  </a:extLst>
                </a:gridCol>
                <a:gridCol w="764774">
                  <a:extLst>
                    <a:ext uri="{9D8B030D-6E8A-4147-A177-3AD203B41FA5}">
                      <a16:colId xmlns:a16="http://schemas.microsoft.com/office/drawing/2014/main" xmlns="" val="1980672090"/>
                    </a:ext>
                  </a:extLst>
                </a:gridCol>
                <a:gridCol w="764774">
                  <a:extLst>
                    <a:ext uri="{9D8B030D-6E8A-4147-A177-3AD203B41FA5}">
                      <a16:colId xmlns:a16="http://schemas.microsoft.com/office/drawing/2014/main" xmlns="" val="4152979442"/>
                    </a:ext>
                  </a:extLst>
                </a:gridCol>
                <a:gridCol w="764774">
                  <a:extLst>
                    <a:ext uri="{9D8B030D-6E8A-4147-A177-3AD203B41FA5}">
                      <a16:colId xmlns:a16="http://schemas.microsoft.com/office/drawing/2014/main" xmlns="" val="518219128"/>
                    </a:ext>
                  </a:extLst>
                </a:gridCol>
                <a:gridCol w="764774">
                  <a:extLst>
                    <a:ext uri="{9D8B030D-6E8A-4147-A177-3AD203B41FA5}">
                      <a16:colId xmlns:a16="http://schemas.microsoft.com/office/drawing/2014/main" xmlns="" val="3455400594"/>
                    </a:ext>
                  </a:extLst>
                </a:gridCol>
                <a:gridCol w="764774">
                  <a:extLst>
                    <a:ext uri="{9D8B030D-6E8A-4147-A177-3AD203B41FA5}">
                      <a16:colId xmlns:a16="http://schemas.microsoft.com/office/drawing/2014/main" xmlns="" val="4236464555"/>
                    </a:ext>
                  </a:extLst>
                </a:gridCol>
                <a:gridCol w="764774">
                  <a:extLst>
                    <a:ext uri="{9D8B030D-6E8A-4147-A177-3AD203B41FA5}">
                      <a16:colId xmlns:a16="http://schemas.microsoft.com/office/drawing/2014/main" xmlns="" val="2472193350"/>
                    </a:ext>
                  </a:extLst>
                </a:gridCol>
                <a:gridCol w="764774">
                  <a:extLst>
                    <a:ext uri="{9D8B030D-6E8A-4147-A177-3AD203B41FA5}">
                      <a16:colId xmlns:a16="http://schemas.microsoft.com/office/drawing/2014/main" xmlns="" val="4263389649"/>
                    </a:ext>
                  </a:extLst>
                </a:gridCol>
                <a:gridCol w="764774">
                  <a:extLst>
                    <a:ext uri="{9D8B030D-6E8A-4147-A177-3AD203B41FA5}">
                      <a16:colId xmlns:a16="http://schemas.microsoft.com/office/drawing/2014/main" xmlns="" val="2410812746"/>
                    </a:ext>
                  </a:extLst>
                </a:gridCol>
              </a:tblGrid>
              <a:tr h="330384">
                <a:tc rowSpan="2">
                  <a:txBody>
                    <a:bodyPr/>
                    <a:lstStyle/>
                    <a:p>
                      <a:pPr marL="0" marR="0" algn="just">
                        <a:lnSpc>
                          <a:spcPct val="115000"/>
                        </a:lnSpc>
                        <a:spcBef>
                          <a:spcPts val="0"/>
                        </a:spcBef>
                        <a:spcAft>
                          <a:spcPts val="0"/>
                        </a:spcAft>
                      </a:pPr>
                      <a:r>
                        <a:rPr lang="en-IN" sz="1400">
                          <a:effectLst/>
                        </a:rPr>
                        <a:t>Conditions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11">
                  <a:txBody>
                    <a:bodyPr/>
                    <a:lstStyle/>
                    <a:p>
                      <a:pPr marL="0" marR="0" algn="just">
                        <a:lnSpc>
                          <a:spcPct val="115000"/>
                        </a:lnSpc>
                        <a:spcBef>
                          <a:spcPts val="0"/>
                        </a:spcBef>
                        <a:spcAft>
                          <a:spcPts val="0"/>
                        </a:spcAft>
                      </a:pPr>
                      <a:r>
                        <a:rPr lang="en-IN" sz="1400">
                          <a:effectLst/>
                        </a:rPr>
                        <a:t>Condition Entries (Rules)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935350151"/>
                  </a:ext>
                </a:extLst>
              </a:tr>
              <a:tr h="681387">
                <a:tc vMerge="1">
                  <a:txBody>
                    <a:bodyPr/>
                    <a:lstStyle/>
                    <a:p>
                      <a:endParaRPr lang="en-US"/>
                    </a:p>
                  </a:txBody>
                  <a:tcPr/>
                </a:tc>
                <a:tc>
                  <a:txBody>
                    <a:bodyPr/>
                    <a:lstStyle/>
                    <a:p>
                      <a:pPr marL="0" marR="0" algn="just">
                        <a:lnSpc>
                          <a:spcPct val="115000"/>
                        </a:lnSpc>
                        <a:spcBef>
                          <a:spcPts val="0"/>
                        </a:spcBef>
                        <a:spcAft>
                          <a:spcPts val="0"/>
                        </a:spcAft>
                      </a:pPr>
                      <a:r>
                        <a:rPr lang="en-IN" sz="1400">
                          <a:effectLst/>
                        </a:rPr>
                        <a:t>R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dirty="0">
                          <a:effectLst/>
                        </a:rPr>
                        <a:t>R 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R 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R 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R 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R 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R 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R 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R 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R 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R 11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632407649"/>
                  </a:ext>
                </a:extLst>
              </a:tr>
              <a:tr h="330384">
                <a:tc>
                  <a:txBody>
                    <a:bodyPr/>
                    <a:lstStyle/>
                    <a:p>
                      <a:pPr marL="0" marR="0" algn="just">
                        <a:lnSpc>
                          <a:spcPct val="115000"/>
                        </a:lnSpc>
                        <a:spcBef>
                          <a:spcPts val="0"/>
                        </a:spcBef>
                        <a:spcAft>
                          <a:spcPts val="0"/>
                        </a:spcAft>
                      </a:pPr>
                      <a:r>
                        <a:rPr lang="en-IN" sz="1400">
                          <a:effectLst/>
                        </a:rPr>
                        <a:t>C1: a&lt;b+c?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838909268"/>
                  </a:ext>
                </a:extLst>
              </a:tr>
              <a:tr h="330384">
                <a:tc>
                  <a:txBody>
                    <a:bodyPr/>
                    <a:lstStyle/>
                    <a:p>
                      <a:pPr marL="0" marR="0" algn="just">
                        <a:lnSpc>
                          <a:spcPct val="115000"/>
                        </a:lnSpc>
                        <a:spcBef>
                          <a:spcPts val="0"/>
                        </a:spcBef>
                        <a:spcAft>
                          <a:spcPts val="0"/>
                        </a:spcAft>
                      </a:pPr>
                      <a:r>
                        <a:rPr lang="en-IN" sz="1400">
                          <a:effectLst/>
                        </a:rPr>
                        <a:t>C2: b&lt;a+c?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111012150"/>
                  </a:ext>
                </a:extLst>
              </a:tr>
              <a:tr h="330384">
                <a:tc>
                  <a:txBody>
                    <a:bodyPr/>
                    <a:lstStyle/>
                    <a:p>
                      <a:pPr marL="0" marR="0" algn="just">
                        <a:lnSpc>
                          <a:spcPct val="115000"/>
                        </a:lnSpc>
                        <a:spcBef>
                          <a:spcPts val="0"/>
                        </a:spcBef>
                        <a:spcAft>
                          <a:spcPts val="0"/>
                        </a:spcAft>
                      </a:pPr>
                      <a:r>
                        <a:rPr lang="en-IN" sz="1400">
                          <a:effectLst/>
                        </a:rPr>
                        <a:t>  C3: c&lt;a+b?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783625205"/>
                  </a:ext>
                </a:extLst>
              </a:tr>
              <a:tr h="330384">
                <a:tc>
                  <a:txBody>
                    <a:bodyPr/>
                    <a:lstStyle/>
                    <a:p>
                      <a:pPr marL="0" marR="0" algn="just">
                        <a:lnSpc>
                          <a:spcPct val="115000"/>
                        </a:lnSpc>
                        <a:spcBef>
                          <a:spcPts val="0"/>
                        </a:spcBef>
                        <a:spcAft>
                          <a:spcPts val="0"/>
                        </a:spcAft>
                      </a:pPr>
                      <a:r>
                        <a:rPr lang="en-IN" sz="1400">
                          <a:effectLst/>
                        </a:rPr>
                        <a:t>   C4: a=b?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748910111"/>
                  </a:ext>
                </a:extLst>
              </a:tr>
              <a:tr h="330384">
                <a:tc>
                  <a:txBody>
                    <a:bodyPr/>
                    <a:lstStyle/>
                    <a:p>
                      <a:pPr marL="0" marR="0" algn="just">
                        <a:lnSpc>
                          <a:spcPct val="115000"/>
                        </a:lnSpc>
                        <a:spcBef>
                          <a:spcPts val="0"/>
                        </a:spcBef>
                        <a:spcAft>
                          <a:spcPts val="0"/>
                        </a:spcAft>
                      </a:pPr>
                      <a:r>
                        <a:rPr lang="en-IN" sz="1400">
                          <a:effectLst/>
                        </a:rPr>
                        <a:t>   C5: a=c?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425770464"/>
                  </a:ext>
                </a:extLst>
              </a:tr>
              <a:tr h="330384">
                <a:tc>
                  <a:txBody>
                    <a:bodyPr/>
                    <a:lstStyle/>
                    <a:p>
                      <a:pPr marL="0" marR="0" algn="just">
                        <a:lnSpc>
                          <a:spcPct val="115000"/>
                        </a:lnSpc>
                        <a:spcBef>
                          <a:spcPts val="0"/>
                        </a:spcBef>
                        <a:spcAft>
                          <a:spcPts val="0"/>
                        </a:spcAft>
                      </a:pPr>
                      <a:r>
                        <a:rPr lang="en-IN" sz="1400">
                          <a:effectLst/>
                        </a:rPr>
                        <a:t>   C6: b=c?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970079025"/>
                  </a:ext>
                </a:extLst>
              </a:tr>
              <a:tr h="330384">
                <a:tc>
                  <a:txBody>
                    <a:bodyPr/>
                    <a:lstStyle/>
                    <a:p>
                      <a:pPr marL="0" marR="0" algn="just">
                        <a:lnSpc>
                          <a:spcPct val="115000"/>
                        </a:lnSpc>
                        <a:spcBef>
                          <a:spcPts val="0"/>
                        </a:spcBef>
                        <a:spcAft>
                          <a:spcPts val="0"/>
                        </a:spcAft>
                      </a:pPr>
                      <a:r>
                        <a:rPr lang="en-IN" sz="1400">
                          <a:effectLst/>
                        </a:rPr>
                        <a:t>Actions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11">
                  <a:txBody>
                    <a:bodyPr/>
                    <a:lstStyle/>
                    <a:p>
                      <a:pPr marL="0" marR="0" algn="just">
                        <a:lnSpc>
                          <a:spcPct val="115000"/>
                        </a:lnSpc>
                        <a:spcBef>
                          <a:spcPts val="0"/>
                        </a:spcBef>
                        <a:spcAft>
                          <a:spcPts val="0"/>
                        </a:spcAft>
                      </a:pPr>
                      <a:r>
                        <a:rPr lang="en-IN" sz="1400">
                          <a:effectLst/>
                        </a:rPr>
                        <a:t>Action Entries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52750355"/>
                  </a:ext>
                </a:extLst>
              </a:tr>
              <a:tr h="681387">
                <a:tc>
                  <a:txBody>
                    <a:bodyPr/>
                    <a:lstStyle/>
                    <a:p>
                      <a:pPr marL="0" marR="0" algn="just">
                        <a:lnSpc>
                          <a:spcPct val="115000"/>
                        </a:lnSpc>
                        <a:spcBef>
                          <a:spcPts val="0"/>
                        </a:spcBef>
                        <a:spcAft>
                          <a:spcPts val="0"/>
                        </a:spcAft>
                      </a:pPr>
                      <a:r>
                        <a:rPr lang="en-IN" sz="1400">
                          <a:effectLst/>
                        </a:rPr>
                        <a:t>a1: Not a Triangle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919990922"/>
                  </a:ext>
                </a:extLst>
              </a:tr>
              <a:tr h="330384">
                <a:tc>
                  <a:txBody>
                    <a:bodyPr/>
                    <a:lstStyle/>
                    <a:p>
                      <a:pPr marL="0" marR="0" algn="just">
                        <a:lnSpc>
                          <a:spcPct val="115000"/>
                        </a:lnSpc>
                        <a:spcBef>
                          <a:spcPts val="0"/>
                        </a:spcBef>
                        <a:spcAft>
                          <a:spcPts val="0"/>
                        </a:spcAft>
                      </a:pPr>
                      <a:r>
                        <a:rPr lang="en-IN" sz="1400">
                          <a:effectLst/>
                        </a:rPr>
                        <a:t>a2: Scalene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4219385738"/>
                  </a:ext>
                </a:extLst>
              </a:tr>
              <a:tr h="330384">
                <a:tc>
                  <a:txBody>
                    <a:bodyPr/>
                    <a:lstStyle/>
                    <a:p>
                      <a:pPr marL="0" marR="0" algn="just">
                        <a:lnSpc>
                          <a:spcPct val="115000"/>
                        </a:lnSpc>
                        <a:spcBef>
                          <a:spcPts val="0"/>
                        </a:spcBef>
                        <a:spcAft>
                          <a:spcPts val="0"/>
                        </a:spcAft>
                      </a:pPr>
                      <a:r>
                        <a:rPr lang="en-IN" sz="1400">
                          <a:effectLst/>
                        </a:rPr>
                        <a:t>a3: Isosceles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929698860"/>
                  </a:ext>
                </a:extLst>
              </a:tr>
              <a:tr h="330384">
                <a:tc>
                  <a:txBody>
                    <a:bodyPr/>
                    <a:lstStyle/>
                    <a:p>
                      <a:pPr marL="0" marR="0" algn="just">
                        <a:lnSpc>
                          <a:spcPct val="115000"/>
                        </a:lnSpc>
                        <a:spcBef>
                          <a:spcPts val="0"/>
                        </a:spcBef>
                        <a:spcAft>
                          <a:spcPts val="0"/>
                        </a:spcAft>
                      </a:pPr>
                      <a:r>
                        <a:rPr lang="en-IN" sz="1400">
                          <a:effectLst/>
                        </a:rPr>
                        <a:t>a4: Equilateral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621716990"/>
                  </a:ext>
                </a:extLst>
              </a:tr>
              <a:tr h="330384">
                <a:tc>
                  <a:txBody>
                    <a:bodyPr/>
                    <a:lstStyle/>
                    <a:p>
                      <a:pPr marL="0" marR="0" algn="just">
                        <a:lnSpc>
                          <a:spcPct val="115000"/>
                        </a:lnSpc>
                        <a:spcBef>
                          <a:spcPts val="0"/>
                        </a:spcBef>
                        <a:spcAft>
                          <a:spcPts val="0"/>
                        </a:spcAft>
                      </a:pPr>
                      <a:r>
                        <a:rPr lang="en-IN" sz="1400">
                          <a:effectLst/>
                        </a:rPr>
                        <a:t>a5: Impossible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588404278"/>
                  </a:ext>
                </a:extLst>
              </a:tr>
            </a:tbl>
          </a:graphicData>
        </a:graphic>
      </p:graphicFrame>
      <p:sp>
        <p:nvSpPr>
          <p:cNvPr id="5" name="TextBox 4">
            <a:extLst>
              <a:ext uri="{FF2B5EF4-FFF2-40B4-BE49-F238E27FC236}">
                <a16:creationId xmlns:a16="http://schemas.microsoft.com/office/drawing/2014/main" xmlns="" id="{C0C73D03-4C4F-4F80-9B78-B66C05B14AF0}"/>
              </a:ext>
            </a:extLst>
          </p:cNvPr>
          <p:cNvSpPr txBox="1"/>
          <p:nvPr/>
        </p:nvSpPr>
        <p:spPr>
          <a:xfrm>
            <a:off x="2650435" y="371925"/>
            <a:ext cx="6281530" cy="400110"/>
          </a:xfrm>
          <a:prstGeom prst="rect">
            <a:avLst/>
          </a:prstGeom>
          <a:noFill/>
        </p:spPr>
        <p:txBody>
          <a:bodyPr wrap="square" rtlCol="0">
            <a:spAutoFit/>
          </a:bodyPr>
          <a:lstStyle/>
          <a:p>
            <a:pPr algn="ctr"/>
            <a:r>
              <a:rPr lang="en-US" sz="2000" b="1" dirty="0"/>
              <a:t>DECISION TABLE FOR TRIANGLE PROBLEM</a:t>
            </a:r>
          </a:p>
        </p:txBody>
      </p:sp>
    </p:spTree>
    <p:extLst>
      <p:ext uri="{BB962C8B-B14F-4D97-AF65-F5344CB8AC3E}">
        <p14:creationId xmlns:p14="http://schemas.microsoft.com/office/powerpoint/2010/main" val="27254662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xmlns="" id="{AF308025-076A-49E9-9A1E-2A6B59AB421D}"/>
              </a:ext>
            </a:extLst>
          </p:cNvPr>
          <p:cNvGraphicFramePr>
            <a:graphicFrameLocks noGrp="1"/>
          </p:cNvGraphicFramePr>
          <p:nvPr/>
        </p:nvGraphicFramePr>
        <p:xfrm>
          <a:off x="2027582" y="861390"/>
          <a:ext cx="8335617" cy="5685184"/>
        </p:xfrm>
        <a:graphic>
          <a:graphicData uri="http://schemas.openxmlformats.org/drawingml/2006/table">
            <a:tbl>
              <a:tblPr firstRow="1" firstCol="1" bandRow="1">
                <a:tableStyleId>{5C22544A-7EE6-4342-B048-85BDC9FD1C3A}</a:tableStyleId>
              </a:tblPr>
              <a:tblGrid>
                <a:gridCol w="577671">
                  <a:extLst>
                    <a:ext uri="{9D8B030D-6E8A-4147-A177-3AD203B41FA5}">
                      <a16:colId xmlns:a16="http://schemas.microsoft.com/office/drawing/2014/main" xmlns="" val="3766428406"/>
                    </a:ext>
                  </a:extLst>
                </a:gridCol>
                <a:gridCol w="2424414">
                  <a:extLst>
                    <a:ext uri="{9D8B030D-6E8A-4147-A177-3AD203B41FA5}">
                      <a16:colId xmlns:a16="http://schemas.microsoft.com/office/drawing/2014/main" xmlns="" val="2320583557"/>
                    </a:ext>
                  </a:extLst>
                </a:gridCol>
                <a:gridCol w="484703">
                  <a:extLst>
                    <a:ext uri="{9D8B030D-6E8A-4147-A177-3AD203B41FA5}">
                      <a16:colId xmlns:a16="http://schemas.microsoft.com/office/drawing/2014/main" xmlns="" val="2691585623"/>
                    </a:ext>
                  </a:extLst>
                </a:gridCol>
                <a:gridCol w="484703">
                  <a:extLst>
                    <a:ext uri="{9D8B030D-6E8A-4147-A177-3AD203B41FA5}">
                      <a16:colId xmlns:a16="http://schemas.microsoft.com/office/drawing/2014/main" xmlns="" val="3805041464"/>
                    </a:ext>
                  </a:extLst>
                </a:gridCol>
                <a:gridCol w="484703">
                  <a:extLst>
                    <a:ext uri="{9D8B030D-6E8A-4147-A177-3AD203B41FA5}">
                      <a16:colId xmlns:a16="http://schemas.microsoft.com/office/drawing/2014/main" xmlns="" val="4291883581"/>
                    </a:ext>
                  </a:extLst>
                </a:gridCol>
                <a:gridCol w="1455009">
                  <a:extLst>
                    <a:ext uri="{9D8B030D-6E8A-4147-A177-3AD203B41FA5}">
                      <a16:colId xmlns:a16="http://schemas.microsoft.com/office/drawing/2014/main" xmlns="" val="1335573401"/>
                    </a:ext>
                  </a:extLst>
                </a:gridCol>
                <a:gridCol w="1333157">
                  <a:extLst>
                    <a:ext uri="{9D8B030D-6E8A-4147-A177-3AD203B41FA5}">
                      <a16:colId xmlns:a16="http://schemas.microsoft.com/office/drawing/2014/main" xmlns="" val="1564694117"/>
                    </a:ext>
                  </a:extLst>
                </a:gridCol>
                <a:gridCol w="1091257">
                  <a:extLst>
                    <a:ext uri="{9D8B030D-6E8A-4147-A177-3AD203B41FA5}">
                      <a16:colId xmlns:a16="http://schemas.microsoft.com/office/drawing/2014/main" xmlns="" val="3620051785"/>
                    </a:ext>
                  </a:extLst>
                </a:gridCol>
              </a:tblGrid>
              <a:tr h="675431">
                <a:tc>
                  <a:txBody>
                    <a:bodyPr/>
                    <a:lstStyle/>
                    <a:p>
                      <a:pPr marL="0" marR="0" algn="ctr">
                        <a:lnSpc>
                          <a:spcPct val="115000"/>
                        </a:lnSpc>
                        <a:spcBef>
                          <a:spcPts val="0"/>
                        </a:spcBef>
                        <a:spcAft>
                          <a:spcPts val="0"/>
                        </a:spcAft>
                      </a:pPr>
                      <a:r>
                        <a:rPr lang="en-IN" sz="1300">
                          <a:effectLst/>
                        </a:rPr>
                        <a:t>TC ID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ctr">
                        <a:lnSpc>
                          <a:spcPct val="115000"/>
                        </a:lnSpc>
                        <a:spcBef>
                          <a:spcPts val="0"/>
                        </a:spcBef>
                        <a:spcAft>
                          <a:spcPts val="0"/>
                        </a:spcAft>
                      </a:pPr>
                      <a:r>
                        <a:rPr lang="en-IN" sz="1300" dirty="0">
                          <a:effectLst/>
                        </a:rPr>
                        <a:t>Test Case Description</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ctr">
                        <a:lnSpc>
                          <a:spcPct val="115000"/>
                        </a:lnSpc>
                        <a:spcBef>
                          <a:spcPts val="0"/>
                        </a:spcBef>
                        <a:spcAft>
                          <a:spcPts val="0"/>
                        </a:spcAft>
                      </a:pPr>
                      <a:r>
                        <a:rPr lang="en-IN" sz="1300">
                          <a:effectLst/>
                        </a:rPr>
                        <a:t>a</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ctr">
                        <a:lnSpc>
                          <a:spcPct val="115000"/>
                        </a:lnSpc>
                        <a:spcBef>
                          <a:spcPts val="0"/>
                        </a:spcBef>
                        <a:spcAft>
                          <a:spcPts val="0"/>
                        </a:spcAft>
                      </a:pPr>
                      <a:r>
                        <a:rPr lang="en-IN" sz="1300">
                          <a:effectLst/>
                        </a:rPr>
                        <a:t>B</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ctr">
                        <a:lnSpc>
                          <a:spcPct val="115000"/>
                        </a:lnSpc>
                        <a:spcBef>
                          <a:spcPts val="0"/>
                        </a:spcBef>
                        <a:spcAft>
                          <a:spcPts val="0"/>
                        </a:spcAft>
                      </a:pPr>
                      <a:r>
                        <a:rPr lang="en-IN" sz="1300">
                          <a:effectLst/>
                        </a:rPr>
                        <a:t>c</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ctr">
                        <a:lnSpc>
                          <a:spcPct val="115000"/>
                        </a:lnSpc>
                        <a:spcBef>
                          <a:spcPts val="0"/>
                        </a:spcBef>
                        <a:spcAft>
                          <a:spcPts val="0"/>
                        </a:spcAft>
                      </a:pPr>
                      <a:r>
                        <a:rPr lang="en-IN" sz="1300">
                          <a:effectLst/>
                        </a:rPr>
                        <a:t>Expected Output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tc>
                <a:tc>
                  <a:txBody>
                    <a:bodyPr/>
                    <a:lstStyle/>
                    <a:p>
                      <a:pPr marL="0" marR="0" algn="ctr">
                        <a:lnSpc>
                          <a:spcPct val="115000"/>
                        </a:lnSpc>
                        <a:spcBef>
                          <a:spcPts val="0"/>
                        </a:spcBef>
                        <a:spcAft>
                          <a:spcPts val="0"/>
                        </a:spcAft>
                      </a:pPr>
                      <a:r>
                        <a:rPr lang="en-IN" sz="1300">
                          <a:effectLst/>
                        </a:rPr>
                        <a:t>Actual Output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ctr">
                        <a:lnSpc>
                          <a:spcPct val="115000"/>
                        </a:lnSpc>
                        <a:spcBef>
                          <a:spcPts val="0"/>
                        </a:spcBef>
                        <a:spcAft>
                          <a:spcPts val="0"/>
                        </a:spcAft>
                      </a:pPr>
                      <a:r>
                        <a:rPr lang="en-IN" sz="1300">
                          <a:effectLst/>
                        </a:rPr>
                        <a:t>Status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extLst>
                  <a:ext uri="{0D108BD9-81ED-4DB2-BD59-A6C34878D82A}">
                    <a16:rowId xmlns:a16="http://schemas.microsoft.com/office/drawing/2014/main" xmlns="" val="2649497966"/>
                  </a:ext>
                </a:extLst>
              </a:tr>
              <a:tr h="654670">
                <a:tc>
                  <a:txBody>
                    <a:bodyPr/>
                    <a:lstStyle/>
                    <a:p>
                      <a:pPr marL="0" marR="0" algn="just">
                        <a:lnSpc>
                          <a:spcPct val="115000"/>
                        </a:lnSpc>
                        <a:spcBef>
                          <a:spcPts val="0"/>
                        </a:spcBef>
                        <a:spcAft>
                          <a:spcPts val="0"/>
                        </a:spcAft>
                      </a:pPr>
                      <a:r>
                        <a:rPr lang="en-IN" sz="1300">
                          <a:effectLst/>
                        </a:rPr>
                        <a:t>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dirty="0">
                          <a:effectLst/>
                        </a:rPr>
                        <a:t>Testing for Rule 1</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Not a Triangle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tc>
                <a:extLst>
                  <a:ext uri="{0D108BD9-81ED-4DB2-BD59-A6C34878D82A}">
                    <a16:rowId xmlns:a16="http://schemas.microsoft.com/office/drawing/2014/main" xmlns="" val="536790300"/>
                  </a:ext>
                </a:extLst>
              </a:tr>
              <a:tr h="654670">
                <a:tc>
                  <a:txBody>
                    <a:bodyPr/>
                    <a:lstStyle/>
                    <a:p>
                      <a:pPr marL="0" marR="0" algn="just">
                        <a:lnSpc>
                          <a:spcPct val="115000"/>
                        </a:lnSpc>
                        <a:spcBef>
                          <a:spcPts val="0"/>
                        </a:spcBef>
                        <a:spcAft>
                          <a:spcPts val="0"/>
                        </a:spcAft>
                      </a:pPr>
                      <a:r>
                        <a:rPr lang="en-IN" sz="1300">
                          <a:effectLst/>
                        </a:rPr>
                        <a:t>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Testing for Rule 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Not a Triangle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tc>
                <a:extLst>
                  <a:ext uri="{0D108BD9-81ED-4DB2-BD59-A6C34878D82A}">
                    <a16:rowId xmlns:a16="http://schemas.microsoft.com/office/drawing/2014/main" xmlns="" val="1953219058"/>
                  </a:ext>
                </a:extLst>
              </a:tr>
              <a:tr h="675431">
                <a:tc>
                  <a:txBody>
                    <a:bodyPr/>
                    <a:lstStyle/>
                    <a:p>
                      <a:pPr marL="0" marR="0" algn="just">
                        <a:lnSpc>
                          <a:spcPct val="115000"/>
                        </a:lnSpc>
                        <a:spcBef>
                          <a:spcPts val="0"/>
                        </a:spcBef>
                        <a:spcAft>
                          <a:spcPts val="0"/>
                        </a:spcAft>
                      </a:pPr>
                      <a:r>
                        <a:rPr lang="en-IN" sz="1300">
                          <a:effectLst/>
                        </a:rPr>
                        <a:t>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Testing for Rule 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Not a Triangle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tc>
                <a:extLst>
                  <a:ext uri="{0D108BD9-81ED-4DB2-BD59-A6C34878D82A}">
                    <a16:rowId xmlns:a16="http://schemas.microsoft.com/office/drawing/2014/main" xmlns="" val="2771618919"/>
                  </a:ext>
                </a:extLst>
              </a:tr>
              <a:tr h="654670">
                <a:tc>
                  <a:txBody>
                    <a:bodyPr/>
                    <a:lstStyle/>
                    <a:p>
                      <a:pPr marL="0" marR="0" algn="just">
                        <a:lnSpc>
                          <a:spcPct val="115000"/>
                        </a:lnSpc>
                        <a:spcBef>
                          <a:spcPts val="0"/>
                        </a:spcBef>
                        <a:spcAft>
                          <a:spcPts val="0"/>
                        </a:spcAft>
                      </a:pPr>
                      <a:r>
                        <a:rPr lang="en-IN" sz="1300">
                          <a:effectLst/>
                        </a:rPr>
                        <a:t>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Testing for Rule 11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Equilateral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tc>
                <a:extLst>
                  <a:ext uri="{0D108BD9-81ED-4DB2-BD59-A6C34878D82A}">
                    <a16:rowId xmlns:a16="http://schemas.microsoft.com/office/drawing/2014/main" xmlns="" val="3700226525"/>
                  </a:ext>
                </a:extLst>
              </a:tr>
              <a:tr h="564960">
                <a:tc>
                  <a:txBody>
                    <a:bodyPr/>
                    <a:lstStyle/>
                    <a:p>
                      <a:pPr marL="0" marR="0" algn="just">
                        <a:lnSpc>
                          <a:spcPct val="115000"/>
                        </a:lnSpc>
                        <a:spcBef>
                          <a:spcPts val="0"/>
                        </a:spcBef>
                        <a:spcAft>
                          <a:spcPts val="0"/>
                        </a:spcAft>
                      </a:pPr>
                      <a:r>
                        <a:rPr lang="en-IN" sz="1300">
                          <a:effectLst/>
                        </a:rPr>
                        <a:t>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Testing for Rule 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Isosceles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tc>
                <a:extLst>
                  <a:ext uri="{0D108BD9-81ED-4DB2-BD59-A6C34878D82A}">
                    <a16:rowId xmlns:a16="http://schemas.microsoft.com/office/drawing/2014/main" xmlns="" val="3470277142"/>
                  </a:ext>
                </a:extLst>
              </a:tr>
              <a:tr h="586462">
                <a:tc>
                  <a:txBody>
                    <a:bodyPr/>
                    <a:lstStyle/>
                    <a:p>
                      <a:pPr marL="0" marR="0" algn="just">
                        <a:lnSpc>
                          <a:spcPct val="115000"/>
                        </a:lnSpc>
                        <a:spcBef>
                          <a:spcPts val="0"/>
                        </a:spcBef>
                        <a:spcAft>
                          <a:spcPts val="0"/>
                        </a:spcAft>
                      </a:pPr>
                      <a:r>
                        <a:rPr lang="en-IN" sz="1300">
                          <a:effectLst/>
                        </a:rPr>
                        <a:t>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Testing for Rule 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Isosceles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tc>
                <a:extLst>
                  <a:ext uri="{0D108BD9-81ED-4DB2-BD59-A6C34878D82A}">
                    <a16:rowId xmlns:a16="http://schemas.microsoft.com/office/drawing/2014/main" xmlns="" val="3673116634"/>
                  </a:ext>
                </a:extLst>
              </a:tr>
              <a:tr h="609445">
                <a:tc>
                  <a:txBody>
                    <a:bodyPr/>
                    <a:lstStyle/>
                    <a:p>
                      <a:pPr marL="0" marR="0" algn="just">
                        <a:lnSpc>
                          <a:spcPct val="115000"/>
                        </a:lnSpc>
                        <a:spcBef>
                          <a:spcPts val="0"/>
                        </a:spcBef>
                        <a:spcAft>
                          <a:spcPts val="0"/>
                        </a:spcAft>
                      </a:pPr>
                      <a:r>
                        <a:rPr lang="en-IN" sz="1300">
                          <a:effectLst/>
                        </a:rPr>
                        <a:t>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Testing for Rule 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Isosceles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tc>
                <a:extLst>
                  <a:ext uri="{0D108BD9-81ED-4DB2-BD59-A6C34878D82A}">
                    <a16:rowId xmlns:a16="http://schemas.microsoft.com/office/drawing/2014/main" xmlns="" val="420050256"/>
                  </a:ext>
                </a:extLst>
              </a:tr>
              <a:tr h="609445">
                <a:tc>
                  <a:txBody>
                    <a:bodyPr/>
                    <a:lstStyle/>
                    <a:p>
                      <a:pPr marL="0" marR="0" algn="just">
                        <a:lnSpc>
                          <a:spcPct val="115000"/>
                        </a:lnSpc>
                        <a:spcBef>
                          <a:spcPts val="0"/>
                        </a:spcBef>
                        <a:spcAft>
                          <a:spcPts val="0"/>
                        </a:spcAft>
                      </a:pPr>
                      <a:r>
                        <a:rPr lang="en-IN" sz="1300">
                          <a:effectLst/>
                        </a:rPr>
                        <a:t>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Testing for Rule 10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Scalene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nchor="ctr"/>
                </a:tc>
                <a:tc>
                  <a:txBody>
                    <a:bodyPr/>
                    <a:lstStyle/>
                    <a:p>
                      <a:pPr marL="0" marR="0" algn="just">
                        <a:lnSpc>
                          <a:spcPct val="115000"/>
                        </a:lnSpc>
                        <a:spcBef>
                          <a:spcPts val="0"/>
                        </a:spcBef>
                        <a:spcAft>
                          <a:spcPts val="0"/>
                        </a:spcAft>
                      </a:pPr>
                      <a:r>
                        <a:rPr lang="en-IN" sz="1300" dirty="0">
                          <a:effectLst/>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1286" marR="61286" marT="0" marB="0"/>
                </a:tc>
                <a:extLst>
                  <a:ext uri="{0D108BD9-81ED-4DB2-BD59-A6C34878D82A}">
                    <a16:rowId xmlns:a16="http://schemas.microsoft.com/office/drawing/2014/main" xmlns="" val="1984056969"/>
                  </a:ext>
                </a:extLst>
              </a:tr>
            </a:tbl>
          </a:graphicData>
        </a:graphic>
      </p:graphicFrame>
      <p:sp>
        <p:nvSpPr>
          <p:cNvPr id="5" name="TextBox 4">
            <a:extLst>
              <a:ext uri="{FF2B5EF4-FFF2-40B4-BE49-F238E27FC236}">
                <a16:creationId xmlns:a16="http://schemas.microsoft.com/office/drawing/2014/main" xmlns="" id="{B4D3C277-A3BC-42AF-8FD2-068DFBB04D80}"/>
              </a:ext>
            </a:extLst>
          </p:cNvPr>
          <p:cNvSpPr txBox="1"/>
          <p:nvPr/>
        </p:nvSpPr>
        <p:spPr>
          <a:xfrm>
            <a:off x="2716695" y="53873"/>
            <a:ext cx="7368209" cy="369332"/>
          </a:xfrm>
          <a:prstGeom prst="rect">
            <a:avLst/>
          </a:prstGeom>
          <a:noFill/>
        </p:spPr>
        <p:txBody>
          <a:bodyPr wrap="square" rtlCol="0">
            <a:spAutoFit/>
          </a:bodyPr>
          <a:lstStyle/>
          <a:p>
            <a:r>
              <a:rPr lang="en-US" b="1" dirty="0"/>
              <a:t>Decision table Test Cases for Triangle problem</a:t>
            </a:r>
          </a:p>
        </p:txBody>
      </p:sp>
    </p:spTree>
    <p:extLst>
      <p:ext uri="{BB962C8B-B14F-4D97-AF65-F5344CB8AC3E}">
        <p14:creationId xmlns:p14="http://schemas.microsoft.com/office/powerpoint/2010/main" val="28400762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14BD47-8BF6-4C91-9CDD-D19AE382AD89}"/>
              </a:ext>
            </a:extLst>
          </p:cNvPr>
          <p:cNvSpPr>
            <a:spLocks noGrp="1"/>
          </p:cNvSpPr>
          <p:nvPr>
            <p:ph type="title"/>
          </p:nvPr>
        </p:nvSpPr>
        <p:spPr/>
        <p:txBody>
          <a:bodyPr/>
          <a:lstStyle/>
          <a:p>
            <a:pPr algn="ctr"/>
            <a:r>
              <a:rPr lang="en-US" b="1" dirty="0"/>
              <a:t>TEST REPORT</a:t>
            </a:r>
          </a:p>
        </p:txBody>
      </p:sp>
      <p:sp>
        <p:nvSpPr>
          <p:cNvPr id="3" name="Content Placeholder 2">
            <a:extLst>
              <a:ext uri="{FF2B5EF4-FFF2-40B4-BE49-F238E27FC236}">
                <a16:creationId xmlns:a16="http://schemas.microsoft.com/office/drawing/2014/main" xmlns="" id="{0453D591-9CD9-4080-BBD8-A4EEC5BB50D8}"/>
              </a:ext>
            </a:extLst>
          </p:cNvPr>
          <p:cNvSpPr>
            <a:spLocks noGrp="1"/>
          </p:cNvSpPr>
          <p:nvPr>
            <p:ph idx="1"/>
          </p:nvPr>
        </p:nvSpPr>
        <p:spPr/>
        <p:txBody>
          <a:bodyPr/>
          <a:lstStyle/>
          <a:p>
            <a:pPr marL="0" indent="0">
              <a:buNone/>
            </a:pPr>
            <a:r>
              <a:rPr lang="en-US" dirty="0"/>
              <a:t>No of Test Cases Executed:</a:t>
            </a:r>
          </a:p>
          <a:p>
            <a:pPr marL="0" indent="0">
              <a:buNone/>
            </a:pPr>
            <a:r>
              <a:rPr lang="en-US" dirty="0"/>
              <a:t>No of Defects Raised:</a:t>
            </a:r>
          </a:p>
          <a:p>
            <a:pPr marL="0" indent="0">
              <a:buNone/>
            </a:pPr>
            <a:r>
              <a:rPr lang="en-US" dirty="0"/>
              <a:t>No of Test Cases Passed:</a:t>
            </a:r>
          </a:p>
          <a:p>
            <a:pPr marL="0" indent="0">
              <a:buNone/>
            </a:pPr>
            <a:r>
              <a:rPr lang="en-US" dirty="0"/>
              <a:t>No of Test Cases Failed:</a:t>
            </a:r>
          </a:p>
        </p:txBody>
      </p:sp>
    </p:spTree>
    <p:extLst>
      <p:ext uri="{BB962C8B-B14F-4D97-AF65-F5344CB8AC3E}">
        <p14:creationId xmlns:p14="http://schemas.microsoft.com/office/powerpoint/2010/main" val="42925308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xmlns="" id="{A1E99A5C-D572-41E7-A091-25CA7230E31D}"/>
              </a:ext>
            </a:extLst>
          </p:cNvPr>
          <p:cNvSpPr>
            <a:spLocks noGrp="1"/>
          </p:cNvSpPr>
          <p:nvPr>
            <p:ph type="title"/>
          </p:nvPr>
        </p:nvSpPr>
        <p:spPr/>
        <p:txBody>
          <a:bodyPr/>
          <a:lstStyle/>
          <a:p>
            <a:pPr eaLnBrk="1" hangingPunct="1"/>
            <a:r>
              <a:rPr lang="en-US" altLang="en-US">
                <a:solidFill>
                  <a:srgbClr val="7B9899"/>
                </a:solidFill>
              </a:rPr>
              <a:t>Boundary Value Testing</a:t>
            </a:r>
          </a:p>
        </p:txBody>
      </p:sp>
      <p:sp>
        <p:nvSpPr>
          <p:cNvPr id="17411" name="Content Placeholder 2">
            <a:extLst>
              <a:ext uri="{FF2B5EF4-FFF2-40B4-BE49-F238E27FC236}">
                <a16:creationId xmlns:a16="http://schemas.microsoft.com/office/drawing/2014/main" xmlns="" id="{ABA57D58-D028-46E1-B810-3B696922EACF}"/>
              </a:ext>
            </a:extLst>
          </p:cNvPr>
          <p:cNvSpPr>
            <a:spLocks noGrp="1"/>
          </p:cNvSpPr>
          <p:nvPr>
            <p:ph sz="quarter" idx="1"/>
          </p:nvPr>
        </p:nvSpPr>
        <p:spPr>
          <a:xfrm>
            <a:off x="1825625" y="1527175"/>
            <a:ext cx="8504238" cy="4572000"/>
          </a:xfrm>
        </p:spPr>
        <p:txBody>
          <a:bodyPr/>
          <a:lstStyle/>
          <a:p>
            <a:pPr eaLnBrk="1" hangingPunct="1"/>
            <a:r>
              <a:rPr lang="en-US" altLang="en-US"/>
              <a:t>Any program can be considered to be a </a:t>
            </a:r>
            <a:r>
              <a:rPr lang="en-US" altLang="en-US" b="1" i="1"/>
              <a:t>function </a:t>
            </a:r>
            <a:r>
              <a:rPr lang="en-US" altLang="en-US"/>
              <a:t>in the sense that </a:t>
            </a:r>
            <a:r>
              <a:rPr lang="en-US" altLang="en-US" b="1" i="1"/>
              <a:t>prog. I/p </a:t>
            </a:r>
            <a:r>
              <a:rPr lang="en-US" altLang="en-US"/>
              <a:t>form its </a:t>
            </a:r>
            <a:r>
              <a:rPr lang="en-US" altLang="en-US" b="1" i="1"/>
              <a:t>domain</a:t>
            </a:r>
            <a:r>
              <a:rPr lang="en-US" altLang="en-US"/>
              <a:t> &amp; prog. </a:t>
            </a:r>
            <a:r>
              <a:rPr lang="en-US" altLang="en-US" b="1" i="1"/>
              <a:t>o/p</a:t>
            </a:r>
            <a:r>
              <a:rPr lang="en-US" altLang="en-US"/>
              <a:t> form its </a:t>
            </a:r>
            <a:r>
              <a:rPr lang="en-US" altLang="en-US" b="1" i="1"/>
              <a:t>range.</a:t>
            </a:r>
          </a:p>
          <a:p>
            <a:pPr eaLnBrk="1" hangingPunct="1"/>
            <a:r>
              <a:rPr lang="en-US" altLang="en-US" i="1"/>
              <a:t> I</a:t>
            </a:r>
            <a:r>
              <a:rPr lang="en-US" altLang="en-US"/>
              <a:t>nput domain testing is the best known functional testing technique.</a:t>
            </a:r>
          </a:p>
          <a:p>
            <a:pPr eaLnBrk="1" hangingPunct="1"/>
            <a:endParaRPr lang="en-US" altLang="en-US" i="1"/>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1485093-C9A6-4282-9BDF-567B2690276D}"/>
              </a:ext>
            </a:extLst>
          </p:cNvPr>
          <p:cNvSpPr>
            <a:spLocks noGrp="1"/>
          </p:cNvSpPr>
          <p:nvPr>
            <p:ph idx="1"/>
          </p:nvPr>
        </p:nvSpPr>
        <p:spPr>
          <a:xfrm>
            <a:off x="573157" y="579921"/>
            <a:ext cx="10515600" cy="4351338"/>
          </a:xfrm>
        </p:spPr>
        <p:txBody>
          <a:bodyPr/>
          <a:lstStyle/>
          <a:p>
            <a:pPr marL="0" indent="0">
              <a:buNone/>
            </a:pPr>
            <a:r>
              <a:rPr lang="en-US" sz="2400" b="1" dirty="0">
                <a:latin typeface="Cambria" panose="02040503050406030204" pitchFamily="18" charset="0"/>
                <a:cs typeface="Times New Roman" panose="02020603050405020304" pitchFamily="18" charset="0"/>
              </a:rPr>
              <a:t>EXP 4: </a:t>
            </a:r>
            <a:r>
              <a:rPr lang="en-US" sz="2400" dirty="0">
                <a:latin typeface="Cambria" panose="02040503050406030204" pitchFamily="18" charset="0"/>
                <a:cs typeface="Times New Roman" panose="02020603050405020304" pitchFamily="18" charset="0"/>
              </a:rPr>
              <a:t>Design, develop, code and run the program in any suitable language to solve the commission problem. Analyze it from the perspective of boundary value testing, derive different test cases, execute these test cases and discuss the test results.</a:t>
            </a:r>
          </a:p>
        </p:txBody>
      </p:sp>
      <p:graphicFrame>
        <p:nvGraphicFramePr>
          <p:cNvPr id="5" name="Table 3">
            <a:extLst>
              <a:ext uri="{FF2B5EF4-FFF2-40B4-BE49-F238E27FC236}">
                <a16:creationId xmlns:a16="http://schemas.microsoft.com/office/drawing/2014/main" xmlns="" id="{9C33B97F-58E9-4AB8-BED0-B3E02E02AF92}"/>
              </a:ext>
            </a:extLst>
          </p:cNvPr>
          <p:cNvGraphicFramePr>
            <a:graphicFrameLocks noGrp="1"/>
          </p:cNvGraphicFramePr>
          <p:nvPr>
            <p:extLst/>
          </p:nvPr>
        </p:nvGraphicFramePr>
        <p:xfrm>
          <a:off x="1462156" y="3631096"/>
          <a:ext cx="8128000" cy="1919907"/>
        </p:xfrm>
        <a:graphic>
          <a:graphicData uri="http://schemas.openxmlformats.org/drawingml/2006/table">
            <a:tbl>
              <a:tblPr firstRow="1" bandRow="1">
                <a:tableStyleId>{073A0DAA-6AF3-43AB-8588-CEC1D06C72B9}</a:tableStyleId>
              </a:tblPr>
              <a:tblGrid>
                <a:gridCol w="2460487">
                  <a:extLst>
                    <a:ext uri="{9D8B030D-6E8A-4147-A177-3AD203B41FA5}">
                      <a16:colId xmlns:a16="http://schemas.microsoft.com/office/drawing/2014/main" xmlns="" val="1682509652"/>
                    </a:ext>
                  </a:extLst>
                </a:gridCol>
                <a:gridCol w="5667513">
                  <a:extLst>
                    <a:ext uri="{9D8B030D-6E8A-4147-A177-3AD203B41FA5}">
                      <a16:colId xmlns:a16="http://schemas.microsoft.com/office/drawing/2014/main" xmlns="" val="3216555299"/>
                    </a:ext>
                  </a:extLst>
                </a:gridCol>
              </a:tblGrid>
              <a:tr h="701184">
                <a:tc>
                  <a:txBody>
                    <a:bodyPr/>
                    <a:lstStyle/>
                    <a:p>
                      <a:r>
                        <a:rPr lang="en-US" dirty="0"/>
                        <a:t>AIM</a:t>
                      </a:r>
                    </a:p>
                  </a:txBody>
                  <a:tcPr/>
                </a:tc>
                <a:tc>
                  <a:txBody>
                    <a:bodyPr/>
                    <a:lstStyle/>
                    <a:p>
                      <a:r>
                        <a:rPr lang="en-US" dirty="0"/>
                        <a:t>To derive test cases using Boundary Value Analysis Technique</a:t>
                      </a:r>
                    </a:p>
                  </a:txBody>
                  <a:tcPr/>
                </a:tc>
                <a:extLst>
                  <a:ext uri="{0D108BD9-81ED-4DB2-BD59-A6C34878D82A}">
                    <a16:rowId xmlns:a16="http://schemas.microsoft.com/office/drawing/2014/main" xmlns="" val="4262374076"/>
                  </a:ext>
                </a:extLst>
              </a:tr>
              <a:tr h="406241">
                <a:tc>
                  <a:txBody>
                    <a:bodyPr/>
                    <a:lstStyle/>
                    <a:p>
                      <a:r>
                        <a:rPr lang="en-US" dirty="0"/>
                        <a:t>PROGRAM TO TEST</a:t>
                      </a:r>
                    </a:p>
                  </a:txBody>
                  <a:tcPr/>
                </a:tc>
                <a:tc>
                  <a:txBody>
                    <a:bodyPr/>
                    <a:lstStyle/>
                    <a:p>
                      <a:r>
                        <a:rPr lang="en-US" dirty="0"/>
                        <a:t>Commission Problem</a:t>
                      </a:r>
                    </a:p>
                  </a:txBody>
                  <a:tcPr/>
                </a:tc>
                <a:extLst>
                  <a:ext uri="{0D108BD9-81ED-4DB2-BD59-A6C34878D82A}">
                    <a16:rowId xmlns:a16="http://schemas.microsoft.com/office/drawing/2014/main" xmlns="" val="3468951526"/>
                  </a:ext>
                </a:extLst>
              </a:tr>
              <a:tr h="406241">
                <a:tc>
                  <a:txBody>
                    <a:bodyPr/>
                    <a:lstStyle/>
                    <a:p>
                      <a:r>
                        <a:rPr lang="en-US" dirty="0"/>
                        <a:t>TECHNIQUE USED</a:t>
                      </a:r>
                    </a:p>
                  </a:txBody>
                  <a:tcPr/>
                </a:tc>
                <a:tc>
                  <a:txBody>
                    <a:bodyPr/>
                    <a:lstStyle/>
                    <a:p>
                      <a:r>
                        <a:rPr lang="en-US" dirty="0"/>
                        <a:t>Boundary Value Analysis</a:t>
                      </a:r>
                    </a:p>
                  </a:txBody>
                  <a:tcPr/>
                </a:tc>
                <a:extLst>
                  <a:ext uri="{0D108BD9-81ED-4DB2-BD59-A6C34878D82A}">
                    <a16:rowId xmlns:a16="http://schemas.microsoft.com/office/drawing/2014/main" xmlns="" val="3350336628"/>
                  </a:ext>
                </a:extLst>
              </a:tr>
              <a:tr h="406241">
                <a:tc>
                  <a:txBody>
                    <a:bodyPr/>
                    <a:lstStyle/>
                    <a:p>
                      <a:r>
                        <a:rPr lang="en-US" dirty="0"/>
                        <a:t>TYPE OF TESTING</a:t>
                      </a:r>
                    </a:p>
                  </a:txBody>
                  <a:tcPr/>
                </a:tc>
                <a:tc>
                  <a:txBody>
                    <a:bodyPr/>
                    <a:lstStyle/>
                    <a:p>
                      <a:r>
                        <a:rPr lang="en-US" dirty="0"/>
                        <a:t>Black Box Testing</a:t>
                      </a:r>
                    </a:p>
                  </a:txBody>
                  <a:tcPr/>
                </a:tc>
                <a:extLst>
                  <a:ext uri="{0D108BD9-81ED-4DB2-BD59-A6C34878D82A}">
                    <a16:rowId xmlns:a16="http://schemas.microsoft.com/office/drawing/2014/main" xmlns="" val="4183265579"/>
                  </a:ext>
                </a:extLst>
              </a:tr>
            </a:tbl>
          </a:graphicData>
        </a:graphic>
      </p:graphicFrame>
    </p:spTree>
    <p:extLst>
      <p:ext uri="{BB962C8B-B14F-4D97-AF65-F5344CB8AC3E}">
        <p14:creationId xmlns:p14="http://schemas.microsoft.com/office/powerpoint/2010/main" val="41050058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38127" t="20160" r="14266" b="5981"/>
          <a:stretch/>
        </p:blipFill>
        <p:spPr>
          <a:xfrm>
            <a:off x="712693" y="0"/>
            <a:ext cx="10246659" cy="6454587"/>
          </a:xfrm>
          <a:prstGeom prst="rect">
            <a:avLst/>
          </a:prstGeom>
        </p:spPr>
      </p:pic>
    </p:spTree>
    <p:extLst>
      <p:ext uri="{BB962C8B-B14F-4D97-AF65-F5344CB8AC3E}">
        <p14:creationId xmlns:p14="http://schemas.microsoft.com/office/powerpoint/2010/main" val="15877663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xmlns="" id="{4064F2BB-F616-4C9C-ADB2-0B41AC186709}"/>
              </a:ext>
            </a:extLst>
          </p:cNvPr>
          <p:cNvGraphicFramePr>
            <a:graphicFrameLocks noGrp="1"/>
          </p:cNvGraphicFramePr>
          <p:nvPr>
            <p:extLst/>
          </p:nvPr>
        </p:nvGraphicFramePr>
        <p:xfrm>
          <a:off x="1285461" y="198783"/>
          <a:ext cx="9912625" cy="6033904"/>
        </p:xfrm>
        <a:graphic>
          <a:graphicData uri="http://schemas.openxmlformats.org/drawingml/2006/table">
            <a:tbl>
              <a:tblPr firstRow="1" firstCol="1" bandRow="1">
                <a:tableStyleId>{5C22544A-7EE6-4342-B048-85BDC9FD1C3A}</a:tableStyleId>
              </a:tblPr>
              <a:tblGrid>
                <a:gridCol w="609600">
                  <a:extLst>
                    <a:ext uri="{9D8B030D-6E8A-4147-A177-3AD203B41FA5}">
                      <a16:colId xmlns:a16="http://schemas.microsoft.com/office/drawing/2014/main" xmlns="" val="452658834"/>
                    </a:ext>
                  </a:extLst>
                </a:gridCol>
                <a:gridCol w="1716730">
                  <a:extLst>
                    <a:ext uri="{9D8B030D-6E8A-4147-A177-3AD203B41FA5}">
                      <a16:colId xmlns:a16="http://schemas.microsoft.com/office/drawing/2014/main" xmlns="" val="2366085007"/>
                    </a:ext>
                  </a:extLst>
                </a:gridCol>
                <a:gridCol w="743192">
                  <a:extLst>
                    <a:ext uri="{9D8B030D-6E8A-4147-A177-3AD203B41FA5}">
                      <a16:colId xmlns:a16="http://schemas.microsoft.com/office/drawing/2014/main" xmlns="" val="1516065455"/>
                    </a:ext>
                  </a:extLst>
                </a:gridCol>
                <a:gridCol w="820375">
                  <a:extLst>
                    <a:ext uri="{9D8B030D-6E8A-4147-A177-3AD203B41FA5}">
                      <a16:colId xmlns:a16="http://schemas.microsoft.com/office/drawing/2014/main" xmlns="" val="2331400860"/>
                    </a:ext>
                  </a:extLst>
                </a:gridCol>
                <a:gridCol w="820375">
                  <a:extLst>
                    <a:ext uri="{9D8B030D-6E8A-4147-A177-3AD203B41FA5}">
                      <a16:colId xmlns:a16="http://schemas.microsoft.com/office/drawing/2014/main" xmlns="" val="3059358517"/>
                    </a:ext>
                  </a:extLst>
                </a:gridCol>
                <a:gridCol w="621783">
                  <a:extLst>
                    <a:ext uri="{9D8B030D-6E8A-4147-A177-3AD203B41FA5}">
                      <a16:colId xmlns:a16="http://schemas.microsoft.com/office/drawing/2014/main" xmlns="" val="525002400"/>
                    </a:ext>
                  </a:extLst>
                </a:gridCol>
                <a:gridCol w="1478583">
                  <a:extLst>
                    <a:ext uri="{9D8B030D-6E8A-4147-A177-3AD203B41FA5}">
                      <a16:colId xmlns:a16="http://schemas.microsoft.com/office/drawing/2014/main" xmlns="" val="3799172237"/>
                    </a:ext>
                  </a:extLst>
                </a:gridCol>
                <a:gridCol w="2380473">
                  <a:extLst>
                    <a:ext uri="{9D8B030D-6E8A-4147-A177-3AD203B41FA5}">
                      <a16:colId xmlns:a16="http://schemas.microsoft.com/office/drawing/2014/main" xmlns="" val="4075946227"/>
                    </a:ext>
                  </a:extLst>
                </a:gridCol>
                <a:gridCol w="721514">
                  <a:extLst>
                    <a:ext uri="{9D8B030D-6E8A-4147-A177-3AD203B41FA5}">
                      <a16:colId xmlns:a16="http://schemas.microsoft.com/office/drawing/2014/main" xmlns="" val="226871563"/>
                    </a:ext>
                  </a:extLst>
                </a:gridCol>
              </a:tblGrid>
              <a:tr h="206145">
                <a:tc rowSpan="2">
                  <a:txBody>
                    <a:bodyPr/>
                    <a:lstStyle/>
                    <a:p>
                      <a:pPr marL="0" marR="0" algn="ctr">
                        <a:lnSpc>
                          <a:spcPct val="115000"/>
                        </a:lnSpc>
                        <a:spcBef>
                          <a:spcPts val="0"/>
                        </a:spcBef>
                        <a:spcAft>
                          <a:spcPts val="0"/>
                        </a:spcAft>
                      </a:pPr>
                      <a:r>
                        <a:rPr lang="en-US" sz="1200">
                          <a:effectLst/>
                        </a:rPr>
                        <a:t>TC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nchor="ctr"/>
                </a:tc>
                <a:tc rowSpan="2">
                  <a:txBody>
                    <a:bodyPr/>
                    <a:lstStyle/>
                    <a:p>
                      <a:pPr marL="0" marR="0" algn="ctr">
                        <a:lnSpc>
                          <a:spcPct val="115000"/>
                        </a:lnSpc>
                        <a:spcBef>
                          <a:spcPts val="0"/>
                        </a:spcBef>
                        <a:spcAft>
                          <a:spcPts val="0"/>
                        </a:spcAft>
                      </a:pPr>
                      <a:r>
                        <a:rPr lang="en-US" sz="1200">
                          <a:effectLst/>
                        </a:rPr>
                        <a:t>Test Case 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nchor="ctr"/>
                </a:tc>
                <a:tc gridSpan="3">
                  <a:txBody>
                    <a:bodyPr/>
                    <a:lstStyle/>
                    <a:p>
                      <a:pPr marL="0" marR="0" algn="ctr">
                        <a:lnSpc>
                          <a:spcPct val="115000"/>
                        </a:lnSpc>
                        <a:spcBef>
                          <a:spcPts val="0"/>
                        </a:spcBef>
                        <a:spcAft>
                          <a:spcPts val="0"/>
                        </a:spcAft>
                      </a:pPr>
                      <a:r>
                        <a:rPr lang="en-US" sz="1200">
                          <a:effectLst/>
                        </a:rPr>
                        <a:t>Input Data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nchor="ctr"/>
                </a:tc>
                <a:tc hMerge="1">
                  <a:txBody>
                    <a:bodyPr/>
                    <a:lstStyle/>
                    <a:p>
                      <a:endParaRPr lang="en-US"/>
                    </a:p>
                  </a:txBody>
                  <a:tcPr/>
                </a:tc>
                <a:tc hMerge="1">
                  <a:txBody>
                    <a:bodyPr/>
                    <a:lstStyle/>
                    <a:p>
                      <a:endParaRPr lang="en-US"/>
                    </a:p>
                  </a:txBody>
                  <a:tcPr/>
                </a:tc>
                <a:tc rowSpan="2">
                  <a:txBody>
                    <a:bodyPr/>
                    <a:lstStyle/>
                    <a:p>
                      <a:pPr marL="0" marR="0" algn="ctr">
                        <a:lnSpc>
                          <a:spcPct val="115000"/>
                        </a:lnSpc>
                        <a:spcBef>
                          <a:spcPts val="0"/>
                        </a:spcBef>
                        <a:spcAft>
                          <a:spcPts val="0"/>
                        </a:spcAft>
                      </a:pPr>
                      <a:r>
                        <a:rPr lang="en-US" sz="1200">
                          <a:effectLst/>
                        </a:rPr>
                        <a:t>Sales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nchor="ctr"/>
                </a:tc>
                <a:tc rowSpan="2">
                  <a:txBody>
                    <a:bodyPr/>
                    <a:lstStyle/>
                    <a:p>
                      <a:pPr marL="0" marR="0" algn="ctr">
                        <a:lnSpc>
                          <a:spcPct val="115000"/>
                        </a:lnSpc>
                        <a:spcBef>
                          <a:spcPts val="0"/>
                        </a:spcBef>
                        <a:spcAft>
                          <a:spcPts val="0"/>
                        </a:spcAft>
                      </a:pPr>
                      <a:r>
                        <a:rPr lang="en-US" sz="1200" dirty="0">
                          <a:effectLst/>
                        </a:rPr>
                        <a:t>Expected Output(commission)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nchor="ctr"/>
                </a:tc>
                <a:tc rowSpan="2">
                  <a:txBody>
                    <a:bodyPr/>
                    <a:lstStyle/>
                    <a:p>
                      <a:pPr marL="0" marR="0" algn="ctr">
                        <a:lnSpc>
                          <a:spcPct val="115000"/>
                        </a:lnSpc>
                        <a:spcBef>
                          <a:spcPts val="0"/>
                        </a:spcBef>
                        <a:spcAft>
                          <a:spcPts val="0"/>
                        </a:spcAft>
                      </a:pPr>
                      <a:r>
                        <a:rPr lang="en-US" sz="1200" b="1" kern="1200" dirty="0">
                          <a:solidFill>
                            <a:schemeClr val="lt1"/>
                          </a:solidFill>
                          <a:effectLst/>
                          <a:latin typeface="+mn-lt"/>
                          <a:ea typeface="+mn-ea"/>
                          <a:cs typeface="+mn-cs"/>
                        </a:rPr>
                        <a:t>Actual Output (sales, commission)</a:t>
                      </a:r>
                    </a:p>
                  </a:txBody>
                  <a:tcPr marL="20469" marR="20469" marT="0" marB="0" anchor="ctr"/>
                </a:tc>
                <a:tc rowSpan="2">
                  <a:txBody>
                    <a:bodyPr/>
                    <a:lstStyle/>
                    <a:p>
                      <a:pPr marL="0" marR="0" algn="ctr">
                        <a:lnSpc>
                          <a:spcPct val="115000"/>
                        </a:lnSpc>
                        <a:spcBef>
                          <a:spcPts val="0"/>
                        </a:spcBef>
                        <a:spcAft>
                          <a:spcPts val="1000"/>
                        </a:spcAft>
                      </a:pPr>
                      <a:r>
                        <a:rPr lang="en-US" sz="1200" b="1" kern="1200" dirty="0">
                          <a:solidFill>
                            <a:schemeClr val="lt1"/>
                          </a:solidFill>
                          <a:effectLst/>
                          <a:latin typeface="+mn-lt"/>
                          <a:ea typeface="+mn-ea"/>
                          <a:cs typeface="+mn-cs"/>
                        </a:rPr>
                        <a:t>Status</a:t>
                      </a:r>
                    </a:p>
                  </a:txBody>
                  <a:tcPr marL="20469" marR="20469" marT="0" marB="0" anchor="ctr"/>
                </a:tc>
                <a:extLst>
                  <a:ext uri="{0D108BD9-81ED-4DB2-BD59-A6C34878D82A}">
                    <a16:rowId xmlns:a16="http://schemas.microsoft.com/office/drawing/2014/main" xmlns="" val="1686866759"/>
                  </a:ext>
                </a:extLst>
              </a:tr>
              <a:tr h="425136">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en-US" sz="1200">
                          <a:effectLst/>
                        </a:rPr>
                        <a:t>Locks</a:t>
                      </a:r>
                      <a:endParaRPr lang="en-US" sz="1100">
                        <a:effectLst/>
                      </a:endParaRPr>
                    </a:p>
                    <a:p>
                      <a:pPr marL="0" marR="0" algn="ctr">
                        <a:lnSpc>
                          <a:spcPct val="115000"/>
                        </a:lnSpc>
                        <a:spcBef>
                          <a:spcPts val="0"/>
                        </a:spcBef>
                        <a:spcAft>
                          <a:spcPts val="0"/>
                        </a:spcAft>
                      </a:pPr>
                      <a:r>
                        <a:rPr lang="en-US" sz="1200">
                          <a:effectLst/>
                        </a:rPr>
                        <a:t>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ctr">
                        <a:lnSpc>
                          <a:spcPct val="115000"/>
                        </a:lnSpc>
                        <a:spcBef>
                          <a:spcPts val="0"/>
                        </a:spcBef>
                        <a:spcAft>
                          <a:spcPts val="0"/>
                        </a:spcAft>
                      </a:pPr>
                      <a:r>
                        <a:rPr lang="en-US" sz="1200">
                          <a:effectLst/>
                        </a:rPr>
                        <a:t>Stocks</a:t>
                      </a:r>
                      <a:endParaRPr lang="en-US" sz="1100">
                        <a:effectLst/>
                      </a:endParaRPr>
                    </a:p>
                    <a:p>
                      <a:pPr marL="0" marR="0" algn="ctr">
                        <a:lnSpc>
                          <a:spcPct val="115000"/>
                        </a:lnSpc>
                        <a:spcBef>
                          <a:spcPts val="0"/>
                        </a:spcBef>
                        <a:spcAft>
                          <a:spcPts val="0"/>
                        </a:spcAft>
                      </a:pPr>
                      <a:r>
                        <a:rPr lang="en-US" sz="1200">
                          <a:effectLst/>
                        </a:rPr>
                        <a: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ctr">
                        <a:lnSpc>
                          <a:spcPct val="115000"/>
                        </a:lnSpc>
                        <a:spcBef>
                          <a:spcPts val="0"/>
                        </a:spcBef>
                        <a:spcAft>
                          <a:spcPts val="0"/>
                        </a:spcAft>
                      </a:pPr>
                      <a:r>
                        <a:rPr lang="en-US" sz="1200" dirty="0">
                          <a:effectLst/>
                        </a:rPr>
                        <a:t>Barrels</a:t>
                      </a:r>
                      <a:endParaRPr lang="en-US" sz="1100" dirty="0">
                        <a:effectLst/>
                      </a:endParaRPr>
                    </a:p>
                    <a:p>
                      <a:pPr marL="0" marR="0" algn="ctr">
                        <a:lnSpc>
                          <a:spcPct val="115000"/>
                        </a:lnSpc>
                        <a:spcBef>
                          <a:spcPts val="0"/>
                        </a:spcBef>
                        <a:spcAft>
                          <a:spcPts val="0"/>
                        </a:spcAft>
                      </a:pPr>
                      <a:r>
                        <a:rPr lang="en-US" sz="1200" dirty="0">
                          <a:effectLst/>
                        </a:rPr>
                        <a:t>B</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189604185"/>
                  </a:ext>
                </a:extLst>
              </a:tr>
              <a:tr h="674807">
                <a:tc>
                  <a:txBody>
                    <a:bodyPr/>
                    <a:lstStyle/>
                    <a:p>
                      <a:pPr marL="0" marR="0" algn="just">
                        <a:lnSpc>
                          <a:spcPct val="115000"/>
                        </a:lnSpc>
                        <a:spcBef>
                          <a:spcPts val="0"/>
                        </a:spcBef>
                        <a:spcAft>
                          <a:spcPts val="0"/>
                        </a:spcAft>
                      </a:pPr>
                      <a:r>
                        <a:rPr lang="en-US" sz="1400">
                          <a:effectLst/>
                        </a:rPr>
                        <a: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Enter nominal for L, S and min for B</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35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40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2800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420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400">
                          <a:effectLst/>
                        </a:rPr>
                        <a:t> </a:t>
                      </a:r>
                      <a:endParaRPr lang="en-US" sz="3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1000"/>
                        </a:spcAft>
                      </a:pPr>
                      <a:r>
                        <a:rPr lang="en-US" sz="400">
                          <a:effectLst/>
                        </a:rPr>
                        <a:t> </a:t>
                      </a:r>
                      <a:endParaRPr lang="en-US" sz="3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extLst>
                  <a:ext uri="{0D108BD9-81ED-4DB2-BD59-A6C34878D82A}">
                    <a16:rowId xmlns:a16="http://schemas.microsoft.com/office/drawing/2014/main" xmlns="" val="2406565230"/>
                  </a:ext>
                </a:extLst>
              </a:tr>
              <a:tr h="674807">
                <a:tc>
                  <a:txBody>
                    <a:bodyPr/>
                    <a:lstStyle/>
                    <a:p>
                      <a:pPr marL="0" marR="0" algn="just">
                        <a:lnSpc>
                          <a:spcPct val="115000"/>
                        </a:lnSpc>
                        <a:spcBef>
                          <a:spcPts val="0"/>
                        </a:spcBef>
                        <a:spcAft>
                          <a:spcPts val="0"/>
                        </a:spcAft>
                      </a:pPr>
                      <a:r>
                        <a:rPr lang="en-US" sz="1400">
                          <a:effectLst/>
                        </a:rPr>
                        <a:t>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dirty="0">
                          <a:effectLst/>
                        </a:rPr>
                        <a:t>Enter nominal for L, S and min + for B</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35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40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2825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425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400" dirty="0">
                          <a:effectLst/>
                        </a:rPr>
                        <a:t> </a:t>
                      </a:r>
                      <a:endParaRPr lang="en-US" sz="300" dirty="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1000"/>
                        </a:spcAft>
                      </a:pPr>
                      <a:r>
                        <a:rPr lang="en-US" sz="400">
                          <a:effectLst/>
                        </a:rPr>
                        <a:t> </a:t>
                      </a:r>
                      <a:endParaRPr lang="en-US" sz="3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extLst>
                  <a:ext uri="{0D108BD9-81ED-4DB2-BD59-A6C34878D82A}">
                    <a16:rowId xmlns:a16="http://schemas.microsoft.com/office/drawing/2014/main" xmlns="" val="28203790"/>
                  </a:ext>
                </a:extLst>
              </a:tr>
              <a:tr h="674807">
                <a:tc>
                  <a:txBody>
                    <a:bodyPr/>
                    <a:lstStyle/>
                    <a:p>
                      <a:pPr marL="0" marR="0" algn="just">
                        <a:lnSpc>
                          <a:spcPct val="115000"/>
                        </a:lnSpc>
                        <a:spcBef>
                          <a:spcPts val="0"/>
                        </a:spcBef>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Enter nominal for L, S and nominal for B</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35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40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3900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640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400">
                          <a:effectLst/>
                        </a:rPr>
                        <a:t> </a:t>
                      </a:r>
                      <a:endParaRPr lang="en-US" sz="3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1000"/>
                        </a:spcAft>
                      </a:pPr>
                      <a:r>
                        <a:rPr lang="en-US" sz="400">
                          <a:effectLst/>
                        </a:rPr>
                        <a:t> </a:t>
                      </a:r>
                      <a:endParaRPr lang="en-US" sz="3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extLst>
                  <a:ext uri="{0D108BD9-81ED-4DB2-BD59-A6C34878D82A}">
                    <a16:rowId xmlns:a16="http://schemas.microsoft.com/office/drawing/2014/main" xmlns="" val="3847000215"/>
                  </a:ext>
                </a:extLst>
              </a:tr>
              <a:tr h="674807">
                <a:tc>
                  <a:txBody>
                    <a:bodyPr/>
                    <a:lstStyle/>
                    <a:p>
                      <a:pPr marL="0" marR="0" algn="just">
                        <a:lnSpc>
                          <a:spcPct val="115000"/>
                        </a:lnSpc>
                        <a:spcBef>
                          <a:spcPts val="0"/>
                        </a:spcBef>
                        <a:spcAft>
                          <a:spcPts val="0"/>
                        </a:spcAft>
                      </a:pPr>
                      <a:r>
                        <a:rPr lang="en-US" sz="1400">
                          <a:effectLst/>
                        </a:rPr>
                        <a: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Enter nominal for L, S and max- for B</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35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40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89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5000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860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400">
                          <a:effectLst/>
                        </a:rPr>
                        <a:t> </a:t>
                      </a:r>
                      <a:endParaRPr lang="en-US" sz="3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1000"/>
                        </a:spcAft>
                      </a:pPr>
                      <a:r>
                        <a:rPr lang="en-US" sz="400">
                          <a:effectLst/>
                        </a:rPr>
                        <a:t> </a:t>
                      </a:r>
                      <a:endParaRPr lang="en-US" sz="3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extLst>
                  <a:ext uri="{0D108BD9-81ED-4DB2-BD59-A6C34878D82A}">
                    <a16:rowId xmlns:a16="http://schemas.microsoft.com/office/drawing/2014/main" xmlns="" val="4281902983"/>
                  </a:ext>
                </a:extLst>
              </a:tr>
              <a:tr h="674807">
                <a:tc>
                  <a:txBody>
                    <a:bodyPr/>
                    <a:lstStyle/>
                    <a:p>
                      <a:pPr marL="0" marR="0" algn="just">
                        <a:lnSpc>
                          <a:spcPct val="115000"/>
                        </a:lnSpc>
                        <a:spcBef>
                          <a:spcPts val="0"/>
                        </a:spcBef>
                        <a:spcAft>
                          <a:spcPts val="0"/>
                        </a:spcAft>
                      </a:pPr>
                      <a:r>
                        <a:rPr lang="en-US" sz="1400">
                          <a:effectLst/>
                        </a:rPr>
                        <a:t>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Enter nominal for L, S and max for B</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35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40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90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5025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dirty="0">
                          <a:effectLst/>
                        </a:rPr>
                        <a:t>865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400">
                          <a:effectLst/>
                        </a:rPr>
                        <a:t> </a:t>
                      </a:r>
                      <a:endParaRPr lang="en-US" sz="3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1000"/>
                        </a:spcAft>
                      </a:pPr>
                      <a:r>
                        <a:rPr lang="en-US" sz="400">
                          <a:effectLst/>
                        </a:rPr>
                        <a:t> </a:t>
                      </a:r>
                      <a:endParaRPr lang="en-US" sz="3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extLst>
                  <a:ext uri="{0D108BD9-81ED-4DB2-BD59-A6C34878D82A}">
                    <a16:rowId xmlns:a16="http://schemas.microsoft.com/office/drawing/2014/main" xmlns="" val="1492801208"/>
                  </a:ext>
                </a:extLst>
              </a:tr>
              <a:tr h="674807">
                <a:tc>
                  <a:txBody>
                    <a:bodyPr/>
                    <a:lstStyle/>
                    <a:p>
                      <a:pPr marL="0" marR="0" algn="just">
                        <a:lnSpc>
                          <a:spcPct val="115000"/>
                        </a:lnSpc>
                        <a:spcBef>
                          <a:spcPts val="0"/>
                        </a:spcBef>
                        <a:spcAft>
                          <a:spcPts val="0"/>
                        </a:spcAft>
                      </a:pPr>
                      <a:r>
                        <a:rPr lang="en-US" sz="1400">
                          <a:effectLst/>
                        </a:rPr>
                        <a:t>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Enter nominal for L, B and min for 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35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2730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dirty="0">
                          <a:effectLst/>
                        </a:rPr>
                        <a:t>406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400">
                          <a:effectLst/>
                        </a:rPr>
                        <a:t> </a:t>
                      </a:r>
                      <a:endParaRPr lang="en-US" sz="3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1000"/>
                        </a:spcAft>
                      </a:pPr>
                      <a:r>
                        <a:rPr lang="en-US" sz="400">
                          <a:effectLst/>
                        </a:rPr>
                        <a:t> </a:t>
                      </a:r>
                      <a:endParaRPr lang="en-US" sz="3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extLst>
                  <a:ext uri="{0D108BD9-81ED-4DB2-BD59-A6C34878D82A}">
                    <a16:rowId xmlns:a16="http://schemas.microsoft.com/office/drawing/2014/main" xmlns="" val="4177572305"/>
                  </a:ext>
                </a:extLst>
              </a:tr>
              <a:tr h="674807">
                <a:tc>
                  <a:txBody>
                    <a:bodyPr/>
                    <a:lstStyle/>
                    <a:p>
                      <a:pPr marL="0" marR="0" algn="just">
                        <a:lnSpc>
                          <a:spcPct val="115000"/>
                        </a:lnSpc>
                        <a:spcBef>
                          <a:spcPts val="0"/>
                        </a:spcBef>
                        <a:spcAft>
                          <a:spcPts val="0"/>
                        </a:spcAft>
                      </a:pPr>
                      <a:r>
                        <a:rPr lang="en-US" sz="1400">
                          <a:effectLst/>
                        </a:rPr>
                        <a:t>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Enter nominal for L, B and min+ for 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35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2760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412</a:t>
                      </a:r>
                      <a:endParaRPr lang="en-US" sz="1200">
                        <a:effectLst/>
                      </a:endParaRPr>
                    </a:p>
                    <a:p>
                      <a:pPr marL="0" marR="0" algn="just">
                        <a:lnSpc>
                          <a:spcPct val="115000"/>
                        </a:lnSpc>
                        <a:spcBef>
                          <a:spcPts val="0"/>
                        </a:spcBef>
                        <a:spcAft>
                          <a:spcPts val="0"/>
                        </a:spcAft>
                      </a:pPr>
                      <a:r>
                        <a:rPr lang="en-US" sz="14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400">
                          <a:effectLst/>
                        </a:rPr>
                        <a:t> </a:t>
                      </a:r>
                      <a:endParaRPr lang="en-US" sz="3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1000"/>
                        </a:spcAft>
                      </a:pPr>
                      <a:r>
                        <a:rPr lang="en-US" sz="400">
                          <a:effectLst/>
                        </a:rPr>
                        <a:t> </a:t>
                      </a:r>
                      <a:endParaRPr lang="en-US" sz="3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extLst>
                  <a:ext uri="{0D108BD9-81ED-4DB2-BD59-A6C34878D82A}">
                    <a16:rowId xmlns:a16="http://schemas.microsoft.com/office/drawing/2014/main" xmlns="" val="2922003951"/>
                  </a:ext>
                </a:extLst>
              </a:tr>
              <a:tr h="674807">
                <a:tc>
                  <a:txBody>
                    <a:bodyPr/>
                    <a:lstStyle/>
                    <a:p>
                      <a:pPr marL="0" marR="0" algn="just">
                        <a:lnSpc>
                          <a:spcPct val="115000"/>
                        </a:lnSpc>
                        <a:spcBef>
                          <a:spcPts val="0"/>
                        </a:spcBef>
                        <a:spcAft>
                          <a:spcPts val="0"/>
                        </a:spcAft>
                      </a:pPr>
                      <a:r>
                        <a:rPr lang="en-US" sz="1400">
                          <a:effectLst/>
                        </a:rPr>
                        <a:t>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Enter nominal for L, B and max- for 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35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79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5070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dirty="0">
                          <a:effectLst/>
                        </a:rPr>
                        <a:t>874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400">
                          <a:effectLst/>
                        </a:rPr>
                        <a:t> </a:t>
                      </a:r>
                      <a:endParaRPr lang="en-US" sz="3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1000"/>
                        </a:spcAft>
                      </a:pPr>
                      <a:r>
                        <a:rPr lang="en-US" sz="400" dirty="0">
                          <a:effectLst/>
                        </a:rPr>
                        <a:t> </a:t>
                      </a:r>
                      <a:endParaRPr lang="en-US" sz="300" dirty="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extLst>
                  <a:ext uri="{0D108BD9-81ED-4DB2-BD59-A6C34878D82A}">
                    <a16:rowId xmlns:a16="http://schemas.microsoft.com/office/drawing/2014/main" xmlns="" val="1079535230"/>
                  </a:ext>
                </a:extLst>
              </a:tr>
            </a:tbl>
          </a:graphicData>
        </a:graphic>
      </p:graphicFrame>
    </p:spTree>
    <p:extLst>
      <p:ext uri="{BB962C8B-B14F-4D97-AF65-F5344CB8AC3E}">
        <p14:creationId xmlns:p14="http://schemas.microsoft.com/office/powerpoint/2010/main" val="8632145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xmlns="" id="{F0FCF1BE-AB44-44E7-B8C4-9AD1B5F3BDC7}"/>
              </a:ext>
            </a:extLst>
          </p:cNvPr>
          <p:cNvGraphicFramePr>
            <a:graphicFrameLocks noGrp="1"/>
          </p:cNvGraphicFramePr>
          <p:nvPr>
            <p:extLst/>
          </p:nvPr>
        </p:nvGraphicFramePr>
        <p:xfrm>
          <a:off x="1099930" y="768627"/>
          <a:ext cx="8812695" cy="5115337"/>
        </p:xfrm>
        <a:graphic>
          <a:graphicData uri="http://schemas.openxmlformats.org/drawingml/2006/table">
            <a:tbl>
              <a:tblPr firstRow="1" firstCol="1" bandRow="1">
                <a:tableStyleId>{5C22544A-7EE6-4342-B048-85BDC9FD1C3A}</a:tableStyleId>
              </a:tblPr>
              <a:tblGrid>
                <a:gridCol w="556592">
                  <a:extLst>
                    <a:ext uri="{9D8B030D-6E8A-4147-A177-3AD203B41FA5}">
                      <a16:colId xmlns:a16="http://schemas.microsoft.com/office/drawing/2014/main" xmlns="" val="3374581752"/>
                    </a:ext>
                  </a:extLst>
                </a:gridCol>
                <a:gridCol w="2045012">
                  <a:extLst>
                    <a:ext uri="{9D8B030D-6E8A-4147-A177-3AD203B41FA5}">
                      <a16:colId xmlns:a16="http://schemas.microsoft.com/office/drawing/2014/main" xmlns="" val="2958287923"/>
                    </a:ext>
                  </a:extLst>
                </a:gridCol>
                <a:gridCol w="672422">
                  <a:extLst>
                    <a:ext uri="{9D8B030D-6E8A-4147-A177-3AD203B41FA5}">
                      <a16:colId xmlns:a16="http://schemas.microsoft.com/office/drawing/2014/main" xmlns="" val="653910999"/>
                    </a:ext>
                  </a:extLst>
                </a:gridCol>
                <a:gridCol w="742256">
                  <a:extLst>
                    <a:ext uri="{9D8B030D-6E8A-4147-A177-3AD203B41FA5}">
                      <a16:colId xmlns:a16="http://schemas.microsoft.com/office/drawing/2014/main" xmlns="" val="3916466017"/>
                    </a:ext>
                  </a:extLst>
                </a:gridCol>
                <a:gridCol w="742256">
                  <a:extLst>
                    <a:ext uri="{9D8B030D-6E8A-4147-A177-3AD203B41FA5}">
                      <a16:colId xmlns:a16="http://schemas.microsoft.com/office/drawing/2014/main" xmlns="" val="3440209951"/>
                    </a:ext>
                  </a:extLst>
                </a:gridCol>
                <a:gridCol w="562574">
                  <a:extLst>
                    <a:ext uri="{9D8B030D-6E8A-4147-A177-3AD203B41FA5}">
                      <a16:colId xmlns:a16="http://schemas.microsoft.com/office/drawing/2014/main" xmlns="" val="2431356191"/>
                    </a:ext>
                  </a:extLst>
                </a:gridCol>
                <a:gridCol w="1337787">
                  <a:extLst>
                    <a:ext uri="{9D8B030D-6E8A-4147-A177-3AD203B41FA5}">
                      <a16:colId xmlns:a16="http://schemas.microsoft.com/office/drawing/2014/main" xmlns="" val="792557001"/>
                    </a:ext>
                  </a:extLst>
                </a:gridCol>
                <a:gridCol w="2153796">
                  <a:extLst>
                    <a:ext uri="{9D8B030D-6E8A-4147-A177-3AD203B41FA5}">
                      <a16:colId xmlns:a16="http://schemas.microsoft.com/office/drawing/2014/main" xmlns="" val="1543140090"/>
                    </a:ext>
                  </a:extLst>
                </a:gridCol>
              </a:tblGrid>
              <a:tr h="1218637">
                <a:tc>
                  <a:txBody>
                    <a:bodyPr/>
                    <a:lstStyle/>
                    <a:p>
                      <a:pPr marL="0" marR="0" algn="just">
                        <a:lnSpc>
                          <a:spcPct val="115000"/>
                        </a:lnSpc>
                        <a:spcBef>
                          <a:spcPts val="0"/>
                        </a:spcBef>
                        <a:spcAft>
                          <a:spcPts val="0"/>
                        </a:spcAft>
                      </a:pPr>
                      <a:r>
                        <a:rPr lang="en-US" sz="1400">
                          <a:effectLst/>
                        </a:rPr>
                        <a:t>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Enter nominal for L, B and max for 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35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80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5100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880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400" dirty="0">
                          <a:effectLst/>
                        </a:rPr>
                        <a:t> </a:t>
                      </a:r>
                      <a:endParaRPr lang="en-US" sz="300" dirty="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extLst>
                  <a:ext uri="{0D108BD9-81ED-4DB2-BD59-A6C34878D82A}">
                    <a16:rowId xmlns:a16="http://schemas.microsoft.com/office/drawing/2014/main" xmlns="" val="2472677647"/>
                  </a:ext>
                </a:extLst>
              </a:tr>
              <a:tr h="974175">
                <a:tc>
                  <a:txBody>
                    <a:bodyPr/>
                    <a:lstStyle/>
                    <a:p>
                      <a:pPr marL="0" marR="0" algn="just">
                        <a:lnSpc>
                          <a:spcPct val="115000"/>
                        </a:lnSpc>
                        <a:spcBef>
                          <a:spcPts val="0"/>
                        </a:spcBef>
                        <a:spcAft>
                          <a:spcPts val="0"/>
                        </a:spcAft>
                      </a:pPr>
                      <a:r>
                        <a:rPr lang="en-US" sz="1400">
                          <a:effectLst/>
                        </a:rPr>
                        <a:t>10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Enter nominal for B, S and min for 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40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2370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334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400">
                          <a:effectLst/>
                        </a:rPr>
                        <a:t> </a:t>
                      </a:r>
                      <a:endParaRPr lang="en-US" sz="3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extLst>
                  <a:ext uri="{0D108BD9-81ED-4DB2-BD59-A6C34878D82A}">
                    <a16:rowId xmlns:a16="http://schemas.microsoft.com/office/drawing/2014/main" xmlns="" val="1920927505"/>
                  </a:ext>
                </a:extLst>
              </a:tr>
              <a:tr h="974175">
                <a:tc>
                  <a:txBody>
                    <a:bodyPr/>
                    <a:lstStyle/>
                    <a:p>
                      <a:pPr marL="0" marR="0" algn="just">
                        <a:lnSpc>
                          <a:spcPct val="115000"/>
                        </a:lnSpc>
                        <a:spcBef>
                          <a:spcPts val="0"/>
                        </a:spcBef>
                        <a:spcAft>
                          <a:spcPts val="0"/>
                        </a:spcAft>
                      </a:pPr>
                      <a:r>
                        <a:rPr lang="en-US" sz="1400">
                          <a:effectLst/>
                        </a:rPr>
                        <a:t>11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Enter nominal for B, S and min+ for 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40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2415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343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400" dirty="0">
                          <a:effectLst/>
                        </a:rPr>
                        <a:t> </a:t>
                      </a:r>
                      <a:endParaRPr lang="en-US" sz="300" dirty="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extLst>
                  <a:ext uri="{0D108BD9-81ED-4DB2-BD59-A6C34878D82A}">
                    <a16:rowId xmlns:a16="http://schemas.microsoft.com/office/drawing/2014/main" xmlns="" val="57927775"/>
                  </a:ext>
                </a:extLst>
              </a:tr>
              <a:tr h="974175">
                <a:tc>
                  <a:txBody>
                    <a:bodyPr/>
                    <a:lstStyle/>
                    <a:p>
                      <a:pPr marL="0" marR="0" algn="just">
                        <a:lnSpc>
                          <a:spcPct val="115000"/>
                        </a:lnSpc>
                        <a:spcBef>
                          <a:spcPts val="0"/>
                        </a:spcBef>
                        <a:spcAft>
                          <a:spcPts val="0"/>
                        </a:spcAft>
                      </a:pPr>
                      <a:r>
                        <a:rPr lang="en-US" sz="1400">
                          <a:effectLst/>
                        </a:rPr>
                        <a:t>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Enter nominal for B, S and max- for 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69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40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5430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946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400">
                          <a:effectLst/>
                        </a:rPr>
                        <a:t> </a:t>
                      </a:r>
                      <a:endParaRPr lang="en-US" sz="3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extLst>
                  <a:ext uri="{0D108BD9-81ED-4DB2-BD59-A6C34878D82A}">
                    <a16:rowId xmlns:a16="http://schemas.microsoft.com/office/drawing/2014/main" xmlns="" val="2928143103"/>
                  </a:ext>
                </a:extLst>
              </a:tr>
              <a:tr h="974175">
                <a:tc>
                  <a:txBody>
                    <a:bodyPr/>
                    <a:lstStyle/>
                    <a:p>
                      <a:pPr marL="0" marR="0" algn="just">
                        <a:lnSpc>
                          <a:spcPct val="115000"/>
                        </a:lnSpc>
                        <a:spcBef>
                          <a:spcPts val="0"/>
                        </a:spcBef>
                        <a:spcAft>
                          <a:spcPts val="0"/>
                        </a:spcAft>
                      </a:pPr>
                      <a:r>
                        <a:rPr lang="en-US" sz="1400">
                          <a:effectLst/>
                        </a:rPr>
                        <a:t>13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Enter nominal for B, S and max for 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70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40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a:effectLst/>
                        </a:rPr>
                        <a:t>5475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1400" dirty="0">
                          <a:effectLst/>
                        </a:rPr>
                        <a:t>955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tc>
                  <a:txBody>
                    <a:bodyPr/>
                    <a:lstStyle/>
                    <a:p>
                      <a:pPr marL="0" marR="0" algn="just">
                        <a:lnSpc>
                          <a:spcPct val="115000"/>
                        </a:lnSpc>
                        <a:spcBef>
                          <a:spcPts val="0"/>
                        </a:spcBef>
                        <a:spcAft>
                          <a:spcPts val="0"/>
                        </a:spcAft>
                      </a:pPr>
                      <a:r>
                        <a:rPr lang="en-US" sz="400" dirty="0">
                          <a:effectLst/>
                        </a:rPr>
                        <a:t> </a:t>
                      </a:r>
                      <a:endParaRPr lang="en-US" sz="300" dirty="0">
                        <a:effectLst/>
                        <a:latin typeface="Calibri" panose="020F0502020204030204" pitchFamily="34" charset="0"/>
                        <a:ea typeface="Calibri" panose="020F0502020204030204" pitchFamily="34" charset="0"/>
                        <a:cs typeface="Times New Roman" panose="02020603050405020304" pitchFamily="18" charset="0"/>
                      </a:endParaRPr>
                    </a:p>
                  </a:txBody>
                  <a:tcPr marL="20469" marR="20469" marT="0" marB="0"/>
                </a:tc>
                <a:extLst>
                  <a:ext uri="{0D108BD9-81ED-4DB2-BD59-A6C34878D82A}">
                    <a16:rowId xmlns:a16="http://schemas.microsoft.com/office/drawing/2014/main" xmlns="" val="141767062"/>
                  </a:ext>
                </a:extLst>
              </a:tr>
            </a:tbl>
          </a:graphicData>
        </a:graphic>
      </p:graphicFrame>
    </p:spTree>
    <p:extLst>
      <p:ext uri="{BB962C8B-B14F-4D97-AF65-F5344CB8AC3E}">
        <p14:creationId xmlns:p14="http://schemas.microsoft.com/office/powerpoint/2010/main" val="6389979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14BD47-8BF6-4C91-9CDD-D19AE382AD89}"/>
              </a:ext>
            </a:extLst>
          </p:cNvPr>
          <p:cNvSpPr>
            <a:spLocks noGrp="1"/>
          </p:cNvSpPr>
          <p:nvPr>
            <p:ph type="title"/>
          </p:nvPr>
        </p:nvSpPr>
        <p:spPr/>
        <p:txBody>
          <a:bodyPr/>
          <a:lstStyle/>
          <a:p>
            <a:pPr algn="ctr"/>
            <a:r>
              <a:rPr lang="en-US" b="1" dirty="0"/>
              <a:t>TEST REPORT</a:t>
            </a:r>
          </a:p>
        </p:txBody>
      </p:sp>
      <p:sp>
        <p:nvSpPr>
          <p:cNvPr id="3" name="Content Placeholder 2">
            <a:extLst>
              <a:ext uri="{FF2B5EF4-FFF2-40B4-BE49-F238E27FC236}">
                <a16:creationId xmlns:a16="http://schemas.microsoft.com/office/drawing/2014/main" xmlns="" id="{0453D591-9CD9-4080-BBD8-A4EEC5BB50D8}"/>
              </a:ext>
            </a:extLst>
          </p:cNvPr>
          <p:cNvSpPr>
            <a:spLocks noGrp="1"/>
          </p:cNvSpPr>
          <p:nvPr>
            <p:ph idx="1"/>
          </p:nvPr>
        </p:nvSpPr>
        <p:spPr/>
        <p:txBody>
          <a:bodyPr/>
          <a:lstStyle/>
          <a:p>
            <a:pPr marL="0" indent="0">
              <a:buNone/>
            </a:pPr>
            <a:r>
              <a:rPr lang="en-US" dirty="0"/>
              <a:t>No of Test Cases Executed:</a:t>
            </a:r>
          </a:p>
          <a:p>
            <a:pPr marL="0" indent="0">
              <a:buNone/>
            </a:pPr>
            <a:r>
              <a:rPr lang="en-US" dirty="0"/>
              <a:t>No of Defects Raised:</a:t>
            </a:r>
          </a:p>
          <a:p>
            <a:pPr marL="0" indent="0">
              <a:buNone/>
            </a:pPr>
            <a:r>
              <a:rPr lang="en-US" dirty="0"/>
              <a:t>No of Test Cases Passed:</a:t>
            </a:r>
          </a:p>
          <a:p>
            <a:pPr marL="0" indent="0">
              <a:buNone/>
            </a:pPr>
            <a:r>
              <a:rPr lang="en-US" dirty="0"/>
              <a:t>No of Test Cases Failed:</a:t>
            </a:r>
          </a:p>
        </p:txBody>
      </p:sp>
    </p:spTree>
    <p:extLst>
      <p:ext uri="{BB962C8B-B14F-4D97-AF65-F5344CB8AC3E}">
        <p14:creationId xmlns:p14="http://schemas.microsoft.com/office/powerpoint/2010/main" val="6470324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C44825E-82DD-4323-B18B-35E0D75D2078}"/>
              </a:ext>
            </a:extLst>
          </p:cNvPr>
          <p:cNvSpPr>
            <a:spLocks noGrp="1"/>
          </p:cNvSpPr>
          <p:nvPr>
            <p:ph idx="1"/>
          </p:nvPr>
        </p:nvSpPr>
        <p:spPr>
          <a:xfrm>
            <a:off x="533400" y="407642"/>
            <a:ext cx="10515600" cy="4351338"/>
          </a:xfrm>
        </p:spPr>
        <p:txBody>
          <a:bodyPr/>
          <a:lstStyle/>
          <a:p>
            <a:pPr marL="0" indent="0">
              <a:buNone/>
            </a:pPr>
            <a:r>
              <a:rPr lang="en-US" sz="2400" b="1" dirty="0">
                <a:latin typeface="Cambria" panose="02040503050406030204" pitchFamily="18" charset="0"/>
                <a:cs typeface="Times New Roman" panose="02020603050405020304" pitchFamily="18" charset="0"/>
              </a:rPr>
              <a:t>Exp 5:</a:t>
            </a:r>
            <a:r>
              <a:rPr lang="en-US" sz="2400" dirty="0">
                <a:latin typeface="Cambria" panose="02040503050406030204" pitchFamily="18" charset="0"/>
                <a:cs typeface="Times New Roman" panose="02020603050405020304" pitchFamily="18" charset="0"/>
              </a:rPr>
              <a:t>Design, develop, code and run the program in any suitable language to solve the commission problem. Analyze it from the perspective of equivalence class testing, derive different test cases, execute these test cases and discuss the test results</a:t>
            </a:r>
            <a:r>
              <a:rPr lang="en-US" sz="1800" dirty="0">
                <a:effectLst/>
                <a:latin typeface="Cambria" panose="02040503050406030204" pitchFamily="18" charset="0"/>
                <a:ea typeface="Calibri" panose="020F0502020204030204" pitchFamily="34" charset="0"/>
                <a:cs typeface="Times New Roman" panose="02020603050405020304" pitchFamily="18" charset="0"/>
              </a:rPr>
              <a:t>. </a:t>
            </a:r>
            <a:endParaRPr lang="en-US" dirty="0"/>
          </a:p>
        </p:txBody>
      </p:sp>
      <p:graphicFrame>
        <p:nvGraphicFramePr>
          <p:cNvPr id="4" name="Table 3">
            <a:extLst>
              <a:ext uri="{FF2B5EF4-FFF2-40B4-BE49-F238E27FC236}">
                <a16:creationId xmlns:a16="http://schemas.microsoft.com/office/drawing/2014/main" xmlns="" id="{8A1B71FE-F48D-4428-AA42-68205F236C1F}"/>
              </a:ext>
            </a:extLst>
          </p:cNvPr>
          <p:cNvGraphicFramePr>
            <a:graphicFrameLocks noGrp="1"/>
          </p:cNvGraphicFramePr>
          <p:nvPr>
            <p:extLst/>
          </p:nvPr>
        </p:nvGraphicFramePr>
        <p:xfrm>
          <a:off x="1581426" y="2839073"/>
          <a:ext cx="8128000" cy="1919907"/>
        </p:xfrm>
        <a:graphic>
          <a:graphicData uri="http://schemas.openxmlformats.org/drawingml/2006/table">
            <a:tbl>
              <a:tblPr firstRow="1" bandRow="1">
                <a:tableStyleId>{073A0DAA-6AF3-43AB-8588-CEC1D06C72B9}</a:tableStyleId>
              </a:tblPr>
              <a:tblGrid>
                <a:gridCol w="2460487">
                  <a:extLst>
                    <a:ext uri="{9D8B030D-6E8A-4147-A177-3AD203B41FA5}">
                      <a16:colId xmlns:a16="http://schemas.microsoft.com/office/drawing/2014/main" xmlns="" val="1682509652"/>
                    </a:ext>
                  </a:extLst>
                </a:gridCol>
                <a:gridCol w="5667513">
                  <a:extLst>
                    <a:ext uri="{9D8B030D-6E8A-4147-A177-3AD203B41FA5}">
                      <a16:colId xmlns:a16="http://schemas.microsoft.com/office/drawing/2014/main" xmlns="" val="3216555299"/>
                    </a:ext>
                  </a:extLst>
                </a:gridCol>
              </a:tblGrid>
              <a:tr h="701184">
                <a:tc>
                  <a:txBody>
                    <a:bodyPr/>
                    <a:lstStyle/>
                    <a:p>
                      <a:r>
                        <a:rPr lang="en-US" dirty="0"/>
                        <a:t>AIM</a:t>
                      </a:r>
                    </a:p>
                  </a:txBody>
                  <a:tcPr/>
                </a:tc>
                <a:tc>
                  <a:txBody>
                    <a:bodyPr/>
                    <a:lstStyle/>
                    <a:p>
                      <a:r>
                        <a:rPr lang="en-US" dirty="0"/>
                        <a:t>To derive test cases using Decision Table Technique</a:t>
                      </a:r>
                    </a:p>
                  </a:txBody>
                  <a:tcPr/>
                </a:tc>
                <a:extLst>
                  <a:ext uri="{0D108BD9-81ED-4DB2-BD59-A6C34878D82A}">
                    <a16:rowId xmlns:a16="http://schemas.microsoft.com/office/drawing/2014/main" xmlns="" val="4262374076"/>
                  </a:ext>
                </a:extLst>
              </a:tr>
              <a:tr h="406241">
                <a:tc>
                  <a:txBody>
                    <a:bodyPr/>
                    <a:lstStyle/>
                    <a:p>
                      <a:r>
                        <a:rPr lang="en-US" dirty="0"/>
                        <a:t>PROGRAM TO TEST</a:t>
                      </a:r>
                    </a:p>
                  </a:txBody>
                  <a:tcPr/>
                </a:tc>
                <a:tc>
                  <a:txBody>
                    <a:bodyPr/>
                    <a:lstStyle/>
                    <a:p>
                      <a:r>
                        <a:rPr lang="en-US" dirty="0"/>
                        <a:t>Commission Problem</a:t>
                      </a:r>
                    </a:p>
                  </a:txBody>
                  <a:tcPr/>
                </a:tc>
                <a:extLst>
                  <a:ext uri="{0D108BD9-81ED-4DB2-BD59-A6C34878D82A}">
                    <a16:rowId xmlns:a16="http://schemas.microsoft.com/office/drawing/2014/main" xmlns="" val="3468951526"/>
                  </a:ext>
                </a:extLst>
              </a:tr>
              <a:tr h="406241">
                <a:tc>
                  <a:txBody>
                    <a:bodyPr/>
                    <a:lstStyle/>
                    <a:p>
                      <a:r>
                        <a:rPr lang="en-US" dirty="0"/>
                        <a:t>TECHNIQUE USED</a:t>
                      </a:r>
                    </a:p>
                  </a:txBody>
                  <a:tcPr/>
                </a:tc>
                <a:tc>
                  <a:txBody>
                    <a:bodyPr/>
                    <a:lstStyle/>
                    <a:p>
                      <a:r>
                        <a:rPr lang="en-US" dirty="0"/>
                        <a:t>Equivalence Class Partitioning</a:t>
                      </a:r>
                    </a:p>
                  </a:txBody>
                  <a:tcPr/>
                </a:tc>
                <a:extLst>
                  <a:ext uri="{0D108BD9-81ED-4DB2-BD59-A6C34878D82A}">
                    <a16:rowId xmlns:a16="http://schemas.microsoft.com/office/drawing/2014/main" xmlns="" val="3350336628"/>
                  </a:ext>
                </a:extLst>
              </a:tr>
              <a:tr h="406241">
                <a:tc>
                  <a:txBody>
                    <a:bodyPr/>
                    <a:lstStyle/>
                    <a:p>
                      <a:r>
                        <a:rPr lang="en-US" dirty="0"/>
                        <a:t>TYPE OF TESTING</a:t>
                      </a:r>
                    </a:p>
                  </a:txBody>
                  <a:tcPr/>
                </a:tc>
                <a:tc>
                  <a:txBody>
                    <a:bodyPr/>
                    <a:lstStyle/>
                    <a:p>
                      <a:r>
                        <a:rPr lang="en-US" dirty="0"/>
                        <a:t>Black Box Testing</a:t>
                      </a:r>
                    </a:p>
                  </a:txBody>
                  <a:tcPr/>
                </a:tc>
                <a:extLst>
                  <a:ext uri="{0D108BD9-81ED-4DB2-BD59-A6C34878D82A}">
                    <a16:rowId xmlns:a16="http://schemas.microsoft.com/office/drawing/2014/main" xmlns="" val="4183265579"/>
                  </a:ext>
                </a:extLst>
              </a:tr>
            </a:tbl>
          </a:graphicData>
        </a:graphic>
      </p:graphicFrame>
    </p:spTree>
    <p:extLst>
      <p:ext uri="{BB962C8B-B14F-4D97-AF65-F5344CB8AC3E}">
        <p14:creationId xmlns:p14="http://schemas.microsoft.com/office/powerpoint/2010/main" val="1443647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xmlns="" id="{89CDB337-F057-4069-8DB5-2F0A7B7E0E0C}"/>
              </a:ext>
            </a:extLst>
          </p:cNvPr>
          <p:cNvGraphicFramePr>
            <a:graphicFrameLocks noGrp="1"/>
          </p:cNvGraphicFramePr>
          <p:nvPr>
            <p:extLst/>
          </p:nvPr>
        </p:nvGraphicFramePr>
        <p:xfrm>
          <a:off x="1285461" y="993913"/>
          <a:ext cx="8229600" cy="5615198"/>
        </p:xfrm>
        <a:graphic>
          <a:graphicData uri="http://schemas.openxmlformats.org/drawingml/2006/table">
            <a:tbl>
              <a:tblPr firstRow="1" firstCol="1" bandRow="1">
                <a:tableStyleId>{5C22544A-7EE6-4342-B048-85BDC9FD1C3A}</a:tableStyleId>
              </a:tblPr>
              <a:tblGrid>
                <a:gridCol w="585862">
                  <a:extLst>
                    <a:ext uri="{9D8B030D-6E8A-4147-A177-3AD203B41FA5}">
                      <a16:colId xmlns:a16="http://schemas.microsoft.com/office/drawing/2014/main" xmlns="" val="1510974065"/>
                    </a:ext>
                  </a:extLst>
                </a:gridCol>
                <a:gridCol w="1217605">
                  <a:extLst>
                    <a:ext uri="{9D8B030D-6E8A-4147-A177-3AD203B41FA5}">
                      <a16:colId xmlns:a16="http://schemas.microsoft.com/office/drawing/2014/main" xmlns="" val="851352021"/>
                    </a:ext>
                  </a:extLst>
                </a:gridCol>
                <a:gridCol w="623273">
                  <a:extLst>
                    <a:ext uri="{9D8B030D-6E8A-4147-A177-3AD203B41FA5}">
                      <a16:colId xmlns:a16="http://schemas.microsoft.com/office/drawing/2014/main" xmlns="" val="962214960"/>
                    </a:ext>
                  </a:extLst>
                </a:gridCol>
                <a:gridCol w="688917">
                  <a:extLst>
                    <a:ext uri="{9D8B030D-6E8A-4147-A177-3AD203B41FA5}">
                      <a16:colId xmlns:a16="http://schemas.microsoft.com/office/drawing/2014/main" xmlns="" val="3418507369"/>
                    </a:ext>
                  </a:extLst>
                </a:gridCol>
                <a:gridCol w="688917">
                  <a:extLst>
                    <a:ext uri="{9D8B030D-6E8A-4147-A177-3AD203B41FA5}">
                      <a16:colId xmlns:a16="http://schemas.microsoft.com/office/drawing/2014/main" xmlns="" val="3564016219"/>
                    </a:ext>
                  </a:extLst>
                </a:gridCol>
                <a:gridCol w="1171020">
                  <a:extLst>
                    <a:ext uri="{9D8B030D-6E8A-4147-A177-3AD203B41FA5}">
                      <a16:colId xmlns:a16="http://schemas.microsoft.com/office/drawing/2014/main" xmlns="" val="1327120502"/>
                    </a:ext>
                  </a:extLst>
                </a:gridCol>
                <a:gridCol w="1752646">
                  <a:extLst>
                    <a:ext uri="{9D8B030D-6E8A-4147-A177-3AD203B41FA5}">
                      <a16:colId xmlns:a16="http://schemas.microsoft.com/office/drawing/2014/main" xmlns="" val="3337868830"/>
                    </a:ext>
                  </a:extLst>
                </a:gridCol>
                <a:gridCol w="788443">
                  <a:extLst>
                    <a:ext uri="{9D8B030D-6E8A-4147-A177-3AD203B41FA5}">
                      <a16:colId xmlns:a16="http://schemas.microsoft.com/office/drawing/2014/main" xmlns="" val="1109547448"/>
                    </a:ext>
                  </a:extLst>
                </a:gridCol>
                <a:gridCol w="712917">
                  <a:extLst>
                    <a:ext uri="{9D8B030D-6E8A-4147-A177-3AD203B41FA5}">
                      <a16:colId xmlns:a16="http://schemas.microsoft.com/office/drawing/2014/main" xmlns="" val="4157867881"/>
                    </a:ext>
                  </a:extLst>
                </a:gridCol>
              </a:tblGrid>
              <a:tr h="237175">
                <a:tc rowSpan="2">
                  <a:txBody>
                    <a:bodyPr/>
                    <a:lstStyle/>
                    <a:p>
                      <a:pPr marL="0" marR="0" algn="just">
                        <a:lnSpc>
                          <a:spcPct val="115000"/>
                        </a:lnSpc>
                        <a:spcBef>
                          <a:spcPts val="0"/>
                        </a:spcBef>
                        <a:spcAft>
                          <a:spcPts val="0"/>
                        </a:spcAft>
                      </a:pPr>
                      <a:r>
                        <a:rPr lang="en-US" sz="1400" dirty="0">
                          <a:effectLst/>
                        </a:rPr>
                        <a:t>TC 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rowSpan="2">
                  <a:txBody>
                    <a:bodyPr/>
                    <a:lstStyle/>
                    <a:p>
                      <a:pPr marL="0" marR="0" algn="just">
                        <a:lnSpc>
                          <a:spcPct val="115000"/>
                        </a:lnSpc>
                        <a:spcBef>
                          <a:spcPts val="0"/>
                        </a:spcBef>
                        <a:spcAft>
                          <a:spcPts val="0"/>
                        </a:spcAft>
                      </a:pPr>
                      <a:r>
                        <a:rPr lang="en-US" sz="1400">
                          <a:effectLst/>
                        </a:rPr>
                        <a:t>Test Case 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gridSpan="3">
                  <a:txBody>
                    <a:bodyPr/>
                    <a:lstStyle/>
                    <a:p>
                      <a:pPr marL="0" marR="0" algn="just">
                        <a:lnSpc>
                          <a:spcPct val="115000"/>
                        </a:lnSpc>
                        <a:spcBef>
                          <a:spcPts val="0"/>
                        </a:spcBef>
                        <a:spcAft>
                          <a:spcPts val="0"/>
                        </a:spcAft>
                      </a:pPr>
                      <a:r>
                        <a:rPr lang="en-US" sz="1400">
                          <a:effectLst/>
                        </a:rPr>
                        <a:t>Input Data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hMerge="1">
                  <a:txBody>
                    <a:bodyPr/>
                    <a:lstStyle/>
                    <a:p>
                      <a:endParaRPr lang="en-US"/>
                    </a:p>
                  </a:txBody>
                  <a:tcPr/>
                </a:tc>
                <a:tc hMerge="1">
                  <a:txBody>
                    <a:bodyPr/>
                    <a:lstStyle/>
                    <a:p>
                      <a:endParaRPr lang="en-US"/>
                    </a:p>
                  </a:txBody>
                  <a:tcPr/>
                </a:tc>
                <a:tc rowSpan="2">
                  <a:txBody>
                    <a:bodyPr/>
                    <a:lstStyle/>
                    <a:p>
                      <a:pPr marL="0" marR="0" algn="just">
                        <a:lnSpc>
                          <a:spcPct val="115000"/>
                        </a:lnSpc>
                        <a:spcBef>
                          <a:spcPts val="0"/>
                        </a:spcBef>
                        <a:spcAft>
                          <a:spcPts val="0"/>
                        </a:spcAft>
                      </a:pPr>
                      <a:r>
                        <a:rPr lang="en-US" sz="1400">
                          <a:effectLst/>
                        </a:rPr>
                        <a:t>Sales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rowSpan="2">
                  <a:txBody>
                    <a:bodyPr/>
                    <a:lstStyle/>
                    <a:p>
                      <a:pPr marL="0" marR="0" algn="just">
                        <a:lnSpc>
                          <a:spcPct val="115000"/>
                        </a:lnSpc>
                        <a:spcBef>
                          <a:spcPts val="0"/>
                        </a:spcBef>
                        <a:spcAft>
                          <a:spcPts val="0"/>
                        </a:spcAft>
                      </a:pPr>
                      <a:r>
                        <a:rPr lang="en-US" sz="1400">
                          <a:effectLst/>
                        </a:rPr>
                        <a:t>Expected Output(Commission)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rowSpan="2">
                  <a:txBody>
                    <a:bodyPr/>
                    <a:lstStyle/>
                    <a:p>
                      <a:pPr marL="0" marR="0" algn="just">
                        <a:lnSpc>
                          <a:spcPct val="115000"/>
                        </a:lnSpc>
                        <a:spcBef>
                          <a:spcPts val="0"/>
                        </a:spcBef>
                        <a:spcAft>
                          <a:spcPts val="0"/>
                        </a:spcAft>
                      </a:pPr>
                      <a:r>
                        <a:rPr lang="en-US" sz="1400">
                          <a:effectLst/>
                        </a:rPr>
                        <a:t>Actual Output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rowSpan="2">
                  <a:txBody>
                    <a:bodyPr/>
                    <a:lstStyle/>
                    <a:p>
                      <a:pPr marL="0" marR="0" algn="just">
                        <a:lnSpc>
                          <a:spcPct val="115000"/>
                        </a:lnSpc>
                        <a:spcBef>
                          <a:spcPts val="0"/>
                        </a:spcBef>
                        <a:spcAft>
                          <a:spcPts val="1000"/>
                        </a:spcAft>
                      </a:pPr>
                      <a:r>
                        <a:rPr lang="en-US" sz="1400" dirty="0">
                          <a:effectLst/>
                        </a:rPr>
                        <a:t>Status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extLst>
                  <a:ext uri="{0D108BD9-81ED-4DB2-BD59-A6C34878D82A}">
                    <a16:rowId xmlns:a16="http://schemas.microsoft.com/office/drawing/2014/main" xmlns="" val="1092143150"/>
                  </a:ext>
                </a:extLst>
              </a:tr>
              <a:tr h="437078">
                <a:tc vMerge="1">
                  <a:txBody>
                    <a:bodyPr/>
                    <a:lstStyle/>
                    <a:p>
                      <a:endParaRPr lang="en-US"/>
                    </a:p>
                  </a:txBody>
                  <a:tcPr/>
                </a:tc>
                <a:tc vMerge="1">
                  <a:txBody>
                    <a:bodyPr/>
                    <a:lstStyle/>
                    <a:p>
                      <a:endParaRPr lang="en-US"/>
                    </a:p>
                  </a:txBody>
                  <a:tcPr/>
                </a:tc>
                <a:tc>
                  <a:txBody>
                    <a:bodyPr/>
                    <a:lstStyle/>
                    <a:p>
                      <a:pPr marL="0" marR="0" algn="just">
                        <a:lnSpc>
                          <a:spcPct val="115000"/>
                        </a:lnSpc>
                        <a:spcBef>
                          <a:spcPts val="0"/>
                        </a:spcBef>
                        <a:spcAft>
                          <a:spcPts val="0"/>
                        </a:spcAft>
                      </a:pPr>
                      <a:r>
                        <a:rPr lang="en-US" sz="1200">
                          <a:effectLst/>
                        </a:rPr>
                        <a:t>Locks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Stocks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dirty="0">
                          <a:effectLst/>
                        </a:rPr>
                        <a:t>Barrels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1987487551"/>
                  </a:ext>
                </a:extLst>
              </a:tr>
              <a:tr h="187965">
                <a:tc>
                  <a:txBody>
                    <a:bodyPr/>
                    <a:lstStyle/>
                    <a:p>
                      <a:pPr marL="0" marR="0" algn="just">
                        <a:lnSpc>
                          <a:spcPct val="115000"/>
                        </a:lnSpc>
                        <a:spcBef>
                          <a:spcPts val="0"/>
                        </a:spcBef>
                        <a:spcAft>
                          <a:spcPts val="1000"/>
                        </a:spcAft>
                      </a:pPr>
                      <a:r>
                        <a:rPr lang="en-US" sz="12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WN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$100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9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1000"/>
                        </a:spcAft>
                      </a:pPr>
                      <a:r>
                        <a:rPr lang="en-US" sz="9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extLst>
                  <a:ext uri="{0D108BD9-81ED-4DB2-BD59-A6C34878D82A}">
                    <a16:rowId xmlns:a16="http://schemas.microsoft.com/office/drawing/2014/main" xmlns="" val="1236299323"/>
                  </a:ext>
                </a:extLst>
              </a:tr>
              <a:tr h="787074">
                <a:tc>
                  <a:txBody>
                    <a:bodyPr/>
                    <a:lstStyle/>
                    <a:p>
                      <a:pPr marL="0" marR="0" algn="just">
                        <a:lnSpc>
                          <a:spcPct val="115000"/>
                        </a:lnSpc>
                        <a:spcBef>
                          <a:spcPts val="0"/>
                        </a:spcBef>
                        <a:spcAft>
                          <a:spcPts val="1000"/>
                        </a:spcAft>
                      </a:pPr>
                      <a:r>
                        <a:rPr lang="en-US" sz="12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WR2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40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Values of locks not in the range 1...70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Values of locks not in the range 1...70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9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1000"/>
                        </a:spcAft>
                      </a:pPr>
                      <a:r>
                        <a:rPr lang="en-US" sz="9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extLst>
                  <a:ext uri="{0D108BD9-81ED-4DB2-BD59-A6C34878D82A}">
                    <a16:rowId xmlns:a16="http://schemas.microsoft.com/office/drawing/2014/main" xmlns="" val="2961851442"/>
                  </a:ext>
                </a:extLst>
              </a:tr>
              <a:tr h="787074">
                <a:tc>
                  <a:txBody>
                    <a:bodyPr/>
                    <a:lstStyle/>
                    <a:p>
                      <a:pPr marL="0" marR="0" algn="just">
                        <a:lnSpc>
                          <a:spcPct val="115000"/>
                        </a:lnSpc>
                        <a:spcBef>
                          <a:spcPts val="0"/>
                        </a:spcBef>
                        <a:spcAft>
                          <a:spcPts val="1000"/>
                        </a:spcAft>
                      </a:pPr>
                      <a:r>
                        <a:rPr lang="en-US" sz="12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WR3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71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dirty="0">
                          <a:effectLst/>
                        </a:rPr>
                        <a:t>40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Values of locks not in the range 1...70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Values of locks not in the range 1...70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9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1000"/>
                        </a:spcAft>
                      </a:pPr>
                      <a:r>
                        <a:rPr lang="en-US" sz="9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extLst>
                  <a:ext uri="{0D108BD9-81ED-4DB2-BD59-A6C34878D82A}">
                    <a16:rowId xmlns:a16="http://schemas.microsoft.com/office/drawing/2014/main" xmlns="" val="2611910774"/>
                  </a:ext>
                </a:extLst>
              </a:tr>
              <a:tr h="787074">
                <a:tc>
                  <a:txBody>
                    <a:bodyPr/>
                    <a:lstStyle/>
                    <a:p>
                      <a:pPr marL="0" marR="0" algn="just">
                        <a:lnSpc>
                          <a:spcPct val="115000"/>
                        </a:lnSpc>
                        <a:spcBef>
                          <a:spcPts val="0"/>
                        </a:spcBef>
                        <a:spcAft>
                          <a:spcPts val="1000"/>
                        </a:spcAft>
                      </a:pPr>
                      <a:r>
                        <a:rPr lang="en-US" sz="12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WR4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35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Values of stocks not in the range 1...80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Values of stocks not in the range 1...80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9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1000"/>
                        </a:spcAft>
                      </a:pPr>
                      <a:r>
                        <a:rPr lang="en-US" sz="9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extLst>
                  <a:ext uri="{0D108BD9-81ED-4DB2-BD59-A6C34878D82A}">
                    <a16:rowId xmlns:a16="http://schemas.microsoft.com/office/drawing/2014/main" xmlns="" val="92678757"/>
                  </a:ext>
                </a:extLst>
              </a:tr>
              <a:tr h="787074">
                <a:tc>
                  <a:txBody>
                    <a:bodyPr/>
                    <a:lstStyle/>
                    <a:p>
                      <a:pPr marL="0" marR="0" algn="just">
                        <a:lnSpc>
                          <a:spcPct val="115000"/>
                        </a:lnSpc>
                        <a:spcBef>
                          <a:spcPts val="0"/>
                        </a:spcBef>
                        <a:spcAft>
                          <a:spcPts val="1000"/>
                        </a:spcAft>
                      </a:pPr>
                      <a:r>
                        <a:rPr lang="en-US" sz="12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WR5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35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81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Values of stocks not in the range 1...80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Values of stocks not in the range 1...80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9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1000"/>
                        </a:spcAft>
                      </a:pPr>
                      <a:r>
                        <a:rPr lang="en-US" sz="9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extLst>
                  <a:ext uri="{0D108BD9-81ED-4DB2-BD59-A6C34878D82A}">
                    <a16:rowId xmlns:a16="http://schemas.microsoft.com/office/drawing/2014/main" xmlns="" val="4056457178"/>
                  </a:ext>
                </a:extLst>
              </a:tr>
              <a:tr h="787074">
                <a:tc>
                  <a:txBody>
                    <a:bodyPr/>
                    <a:lstStyle/>
                    <a:p>
                      <a:pPr marL="0" marR="0" algn="just">
                        <a:lnSpc>
                          <a:spcPct val="115000"/>
                        </a:lnSpc>
                        <a:spcBef>
                          <a:spcPts val="0"/>
                        </a:spcBef>
                        <a:spcAft>
                          <a:spcPts val="0"/>
                        </a:spcAft>
                      </a:pPr>
                      <a:r>
                        <a:rPr lang="en-US" sz="1200">
                          <a:effectLst/>
                        </a:rPr>
                        <a:t>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WR6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35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40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Values of barrels not in the range 1...90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dirty="0">
                          <a:effectLst/>
                        </a:rPr>
                        <a:t>Values of barrels not in the range 1...90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9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1000"/>
                        </a:spcAft>
                      </a:pPr>
                      <a:r>
                        <a:rPr lang="en-US" sz="9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extLst>
                  <a:ext uri="{0D108BD9-81ED-4DB2-BD59-A6C34878D82A}">
                    <a16:rowId xmlns:a16="http://schemas.microsoft.com/office/drawing/2014/main" xmlns="" val="1017958602"/>
                  </a:ext>
                </a:extLst>
              </a:tr>
              <a:tr h="787074">
                <a:tc>
                  <a:txBody>
                    <a:bodyPr/>
                    <a:lstStyle/>
                    <a:p>
                      <a:pPr marL="0" marR="0" algn="just">
                        <a:lnSpc>
                          <a:spcPct val="115000"/>
                        </a:lnSpc>
                        <a:spcBef>
                          <a:spcPts val="0"/>
                        </a:spcBef>
                        <a:spcAft>
                          <a:spcPts val="0"/>
                        </a:spcAft>
                      </a:pPr>
                      <a:r>
                        <a:rPr lang="en-US" sz="1200">
                          <a:effectLst/>
                        </a:rPr>
                        <a:t>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WR8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35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40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91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a:effectLst/>
                        </a:rPr>
                        <a:t>Values of barrels not in the range 1...90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1200" dirty="0">
                          <a:effectLst/>
                        </a:rPr>
                        <a:t>Values of barrels not in the range 1...90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0"/>
                        </a:spcAft>
                      </a:pPr>
                      <a:r>
                        <a:rPr lang="en-US" sz="9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tc>
                  <a:txBody>
                    <a:bodyPr/>
                    <a:lstStyle/>
                    <a:p>
                      <a:pPr marL="0" marR="0" algn="just">
                        <a:lnSpc>
                          <a:spcPct val="115000"/>
                        </a:lnSpc>
                        <a:spcBef>
                          <a:spcPts val="0"/>
                        </a:spcBef>
                        <a:spcAft>
                          <a:spcPts val="1000"/>
                        </a:spcAft>
                      </a:pPr>
                      <a:r>
                        <a:rPr lang="en-US" sz="900" dirty="0">
                          <a:effectLst/>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0706" marR="50706" marT="0" marB="0"/>
                </a:tc>
                <a:extLst>
                  <a:ext uri="{0D108BD9-81ED-4DB2-BD59-A6C34878D82A}">
                    <a16:rowId xmlns:a16="http://schemas.microsoft.com/office/drawing/2014/main" xmlns="" val="3027630545"/>
                  </a:ext>
                </a:extLst>
              </a:tr>
            </a:tbl>
          </a:graphicData>
        </a:graphic>
      </p:graphicFrame>
      <p:sp>
        <p:nvSpPr>
          <p:cNvPr id="5" name="TextBox 4">
            <a:extLst>
              <a:ext uri="{FF2B5EF4-FFF2-40B4-BE49-F238E27FC236}">
                <a16:creationId xmlns:a16="http://schemas.microsoft.com/office/drawing/2014/main" xmlns="" id="{F5CFB632-87F2-48A5-8ACF-0DF46F2384E6}"/>
              </a:ext>
            </a:extLst>
          </p:cNvPr>
          <p:cNvSpPr txBox="1"/>
          <p:nvPr/>
        </p:nvSpPr>
        <p:spPr>
          <a:xfrm>
            <a:off x="1020418" y="279427"/>
            <a:ext cx="8494643" cy="369332"/>
          </a:xfrm>
          <a:prstGeom prst="rect">
            <a:avLst/>
          </a:prstGeom>
          <a:noFill/>
        </p:spPr>
        <p:txBody>
          <a:bodyPr wrap="square" rtlCol="0">
            <a:spAutoFit/>
          </a:bodyPr>
          <a:lstStyle/>
          <a:p>
            <a:r>
              <a:rPr lang="en-US" b="1" dirty="0"/>
              <a:t>EQUIVALENCE CLASS PARTITIONING TEST CASES FOR COMMISSION PROBLEM</a:t>
            </a:r>
          </a:p>
        </p:txBody>
      </p:sp>
    </p:spTree>
    <p:extLst>
      <p:ext uri="{BB962C8B-B14F-4D97-AF65-F5344CB8AC3E}">
        <p14:creationId xmlns:p14="http://schemas.microsoft.com/office/powerpoint/2010/main" val="19108584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xmlns="" id="{646F19BB-3341-42A0-8679-50139CB5ACD6}"/>
              </a:ext>
            </a:extLst>
          </p:cNvPr>
          <p:cNvGraphicFramePr>
            <a:graphicFrameLocks noGrp="1"/>
          </p:cNvGraphicFramePr>
          <p:nvPr>
            <p:extLst/>
          </p:nvPr>
        </p:nvGraphicFramePr>
        <p:xfrm>
          <a:off x="1934818" y="172279"/>
          <a:ext cx="6771860" cy="6732586"/>
        </p:xfrm>
        <a:graphic>
          <a:graphicData uri="http://schemas.openxmlformats.org/drawingml/2006/table">
            <a:tbl>
              <a:tblPr firstRow="1" firstCol="1" bandRow="1">
                <a:tableStyleId>{5C22544A-7EE6-4342-B048-85BDC9FD1C3A}</a:tableStyleId>
              </a:tblPr>
              <a:tblGrid>
                <a:gridCol w="501753">
                  <a:extLst>
                    <a:ext uri="{9D8B030D-6E8A-4147-A177-3AD203B41FA5}">
                      <a16:colId xmlns:a16="http://schemas.microsoft.com/office/drawing/2014/main" xmlns="" val="3526314845"/>
                    </a:ext>
                  </a:extLst>
                </a:gridCol>
                <a:gridCol w="848146">
                  <a:extLst>
                    <a:ext uri="{9D8B030D-6E8A-4147-A177-3AD203B41FA5}">
                      <a16:colId xmlns:a16="http://schemas.microsoft.com/office/drawing/2014/main" xmlns="" val="28783592"/>
                    </a:ext>
                  </a:extLst>
                </a:gridCol>
                <a:gridCol w="533794">
                  <a:extLst>
                    <a:ext uri="{9D8B030D-6E8A-4147-A177-3AD203B41FA5}">
                      <a16:colId xmlns:a16="http://schemas.microsoft.com/office/drawing/2014/main" xmlns="" val="2076656856"/>
                    </a:ext>
                  </a:extLst>
                </a:gridCol>
                <a:gridCol w="590013">
                  <a:extLst>
                    <a:ext uri="{9D8B030D-6E8A-4147-A177-3AD203B41FA5}">
                      <a16:colId xmlns:a16="http://schemas.microsoft.com/office/drawing/2014/main" xmlns="" val="3421469870"/>
                    </a:ext>
                  </a:extLst>
                </a:gridCol>
                <a:gridCol w="590013">
                  <a:extLst>
                    <a:ext uri="{9D8B030D-6E8A-4147-A177-3AD203B41FA5}">
                      <a16:colId xmlns:a16="http://schemas.microsoft.com/office/drawing/2014/main" xmlns="" val="2733173249"/>
                    </a:ext>
                  </a:extLst>
                </a:gridCol>
                <a:gridCol w="1163102">
                  <a:extLst>
                    <a:ext uri="{9D8B030D-6E8A-4147-A177-3AD203B41FA5}">
                      <a16:colId xmlns:a16="http://schemas.microsoft.com/office/drawing/2014/main" xmlns="" val="2869991022"/>
                    </a:ext>
                  </a:extLst>
                </a:gridCol>
                <a:gridCol w="1444808">
                  <a:extLst>
                    <a:ext uri="{9D8B030D-6E8A-4147-A177-3AD203B41FA5}">
                      <a16:colId xmlns:a16="http://schemas.microsoft.com/office/drawing/2014/main" xmlns="" val="171113884"/>
                    </a:ext>
                  </a:extLst>
                </a:gridCol>
                <a:gridCol w="582155">
                  <a:extLst>
                    <a:ext uri="{9D8B030D-6E8A-4147-A177-3AD203B41FA5}">
                      <a16:colId xmlns:a16="http://schemas.microsoft.com/office/drawing/2014/main" xmlns="" val="3885348806"/>
                    </a:ext>
                  </a:extLst>
                </a:gridCol>
                <a:gridCol w="518076">
                  <a:extLst>
                    <a:ext uri="{9D8B030D-6E8A-4147-A177-3AD203B41FA5}">
                      <a16:colId xmlns:a16="http://schemas.microsoft.com/office/drawing/2014/main" xmlns="" val="3218196718"/>
                    </a:ext>
                  </a:extLst>
                </a:gridCol>
              </a:tblGrid>
              <a:tr h="186923">
                <a:tc rowSpan="2">
                  <a:txBody>
                    <a:bodyPr/>
                    <a:lstStyle/>
                    <a:p>
                      <a:pPr marL="0" marR="0" algn="just">
                        <a:lnSpc>
                          <a:spcPct val="115000"/>
                        </a:lnSpc>
                        <a:spcBef>
                          <a:spcPts val="0"/>
                        </a:spcBef>
                        <a:spcAft>
                          <a:spcPts val="0"/>
                        </a:spcAft>
                      </a:pPr>
                      <a:r>
                        <a:rPr lang="en-US" sz="1100">
                          <a:effectLst/>
                        </a:rPr>
                        <a:t>TC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rowSpan="2">
                  <a:txBody>
                    <a:bodyPr/>
                    <a:lstStyle/>
                    <a:p>
                      <a:pPr marL="0" marR="0" algn="just">
                        <a:lnSpc>
                          <a:spcPct val="115000"/>
                        </a:lnSpc>
                        <a:spcBef>
                          <a:spcPts val="0"/>
                        </a:spcBef>
                        <a:spcAft>
                          <a:spcPts val="0"/>
                        </a:spcAft>
                      </a:pPr>
                      <a:r>
                        <a:rPr lang="en-US" sz="1100">
                          <a:effectLst/>
                        </a:rPr>
                        <a:t>Test Case 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gridSpan="3">
                  <a:txBody>
                    <a:bodyPr/>
                    <a:lstStyle/>
                    <a:p>
                      <a:pPr marL="0" marR="0" algn="just">
                        <a:lnSpc>
                          <a:spcPct val="115000"/>
                        </a:lnSpc>
                        <a:spcBef>
                          <a:spcPts val="0"/>
                        </a:spcBef>
                        <a:spcAft>
                          <a:spcPts val="0"/>
                        </a:spcAft>
                      </a:pPr>
                      <a:r>
                        <a:rPr lang="en-US" sz="1100">
                          <a:effectLst/>
                        </a:rPr>
                        <a:t>Input Data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hMerge="1">
                  <a:txBody>
                    <a:bodyPr/>
                    <a:lstStyle/>
                    <a:p>
                      <a:endParaRPr lang="en-US"/>
                    </a:p>
                  </a:txBody>
                  <a:tcPr/>
                </a:tc>
                <a:tc hMerge="1">
                  <a:txBody>
                    <a:bodyPr/>
                    <a:lstStyle/>
                    <a:p>
                      <a:endParaRPr lang="en-US"/>
                    </a:p>
                  </a:txBody>
                  <a:tcPr/>
                </a:tc>
                <a:tc rowSpan="2">
                  <a:txBody>
                    <a:bodyPr/>
                    <a:lstStyle/>
                    <a:p>
                      <a:pPr marL="0" marR="0" algn="just">
                        <a:lnSpc>
                          <a:spcPct val="115000"/>
                        </a:lnSpc>
                        <a:spcBef>
                          <a:spcPts val="0"/>
                        </a:spcBef>
                        <a:spcAft>
                          <a:spcPts val="0"/>
                        </a:spcAft>
                      </a:pPr>
                      <a:r>
                        <a:rPr lang="en-US" sz="1100">
                          <a:effectLst/>
                        </a:rPr>
                        <a:t>Sales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rowSpan="2">
                  <a:txBody>
                    <a:bodyPr/>
                    <a:lstStyle/>
                    <a:p>
                      <a:pPr marL="0" marR="0" algn="just">
                        <a:lnSpc>
                          <a:spcPct val="115000"/>
                        </a:lnSpc>
                        <a:spcBef>
                          <a:spcPts val="0"/>
                        </a:spcBef>
                        <a:spcAft>
                          <a:spcPts val="0"/>
                        </a:spcAft>
                      </a:pPr>
                      <a:r>
                        <a:rPr lang="en-US" sz="1100">
                          <a:effectLst/>
                        </a:rPr>
                        <a:t>Expected Output(Commission)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rowSpan="2">
                  <a:txBody>
                    <a:bodyPr/>
                    <a:lstStyle/>
                    <a:p>
                      <a:pPr marL="0" marR="0" algn="just">
                        <a:lnSpc>
                          <a:spcPct val="115000"/>
                        </a:lnSpc>
                        <a:spcBef>
                          <a:spcPts val="0"/>
                        </a:spcBef>
                        <a:spcAft>
                          <a:spcPts val="0"/>
                        </a:spcAft>
                      </a:pPr>
                      <a:r>
                        <a:rPr lang="en-US" sz="1100">
                          <a:effectLst/>
                        </a:rPr>
                        <a:t>Actual Output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rowSpan="2">
                  <a:txBody>
                    <a:bodyPr/>
                    <a:lstStyle/>
                    <a:p>
                      <a:pPr marL="0" marR="0" algn="just">
                        <a:lnSpc>
                          <a:spcPct val="115000"/>
                        </a:lnSpc>
                        <a:spcBef>
                          <a:spcPts val="0"/>
                        </a:spcBef>
                        <a:spcAft>
                          <a:spcPts val="1000"/>
                        </a:spcAft>
                      </a:pPr>
                      <a:r>
                        <a:rPr lang="en-US" sz="1100" dirty="0">
                          <a:effectLst/>
                        </a:rPr>
                        <a:t>Status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extLst>
                  <a:ext uri="{0D108BD9-81ED-4DB2-BD59-A6C34878D82A}">
                    <a16:rowId xmlns:a16="http://schemas.microsoft.com/office/drawing/2014/main" xmlns="" val="2939027362"/>
                  </a:ext>
                </a:extLst>
              </a:tr>
              <a:tr h="300530">
                <a:tc vMerge="1">
                  <a:txBody>
                    <a:bodyPr/>
                    <a:lstStyle/>
                    <a:p>
                      <a:endParaRPr lang="en-US"/>
                    </a:p>
                  </a:txBody>
                  <a:tcPr/>
                </a:tc>
                <a:tc vMerge="1">
                  <a:txBody>
                    <a:bodyPr/>
                    <a:lstStyle/>
                    <a:p>
                      <a:endParaRPr lang="en-US"/>
                    </a:p>
                  </a:txBody>
                  <a:tcPr/>
                </a:tc>
                <a:tc>
                  <a:txBody>
                    <a:bodyPr/>
                    <a:lstStyle/>
                    <a:p>
                      <a:pPr marL="0" marR="0" algn="just">
                        <a:lnSpc>
                          <a:spcPct val="115000"/>
                        </a:lnSpc>
                        <a:spcBef>
                          <a:spcPts val="0"/>
                        </a:spcBef>
                        <a:spcAft>
                          <a:spcPts val="0"/>
                        </a:spcAft>
                      </a:pPr>
                      <a:r>
                        <a:rPr lang="en-US" sz="1100">
                          <a:effectLst/>
                        </a:rPr>
                        <a:t>Locks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Stocks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dirty="0">
                          <a:effectLst/>
                        </a:rPr>
                        <a:t>Barrels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763840077"/>
                  </a:ext>
                </a:extLst>
              </a:tr>
              <a:tr h="455690">
                <a:tc>
                  <a:txBody>
                    <a:bodyPr/>
                    <a:lstStyle/>
                    <a:p>
                      <a:pPr marL="0" marR="0" algn="just">
                        <a:lnSpc>
                          <a:spcPct val="115000"/>
                        </a:lnSpc>
                        <a:spcBef>
                          <a:spcPts val="0"/>
                        </a:spcBef>
                        <a:spcAft>
                          <a:spcPts val="100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SR1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40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Values of locks not in the range 1...70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Values of locks not in the range 1...70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600">
                          <a:effectLst/>
                        </a:rPr>
                        <a:t> </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1000"/>
                        </a:spcAft>
                      </a:pPr>
                      <a:r>
                        <a:rPr lang="en-US" sz="600">
                          <a:effectLst/>
                        </a:rPr>
                        <a:t> </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extLst>
                  <a:ext uri="{0D108BD9-81ED-4DB2-BD59-A6C34878D82A}">
                    <a16:rowId xmlns:a16="http://schemas.microsoft.com/office/drawing/2014/main" xmlns="" val="2446566602"/>
                  </a:ext>
                </a:extLst>
              </a:tr>
              <a:tr h="455690">
                <a:tc>
                  <a:txBody>
                    <a:bodyPr/>
                    <a:lstStyle/>
                    <a:p>
                      <a:pPr marL="0" marR="0" algn="just">
                        <a:lnSpc>
                          <a:spcPct val="115000"/>
                        </a:lnSpc>
                        <a:spcBef>
                          <a:spcPts val="0"/>
                        </a:spcBef>
                        <a:spcAft>
                          <a:spcPts val="100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SR2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35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Values of stocks not in the range 1...80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Values of stocks not in the range 1...80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600">
                          <a:effectLst/>
                        </a:rPr>
                        <a:t> </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1000"/>
                        </a:spcAft>
                      </a:pPr>
                      <a:r>
                        <a:rPr lang="en-US" sz="600">
                          <a:effectLst/>
                        </a:rPr>
                        <a:t> </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extLst>
                  <a:ext uri="{0D108BD9-81ED-4DB2-BD59-A6C34878D82A}">
                    <a16:rowId xmlns:a16="http://schemas.microsoft.com/office/drawing/2014/main" xmlns="" val="1694776219"/>
                  </a:ext>
                </a:extLst>
              </a:tr>
              <a:tr h="455690">
                <a:tc>
                  <a:txBody>
                    <a:bodyPr/>
                    <a:lstStyle/>
                    <a:p>
                      <a:pPr marL="0" marR="0" algn="just">
                        <a:lnSpc>
                          <a:spcPct val="115000"/>
                        </a:lnSpc>
                        <a:spcBef>
                          <a:spcPts val="0"/>
                        </a:spcBef>
                        <a:spcAft>
                          <a:spcPts val="100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SR3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35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40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Values of barrels not in the range 1...90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Values of barrels not in the range 1...90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600">
                          <a:effectLst/>
                        </a:rPr>
                        <a:t> </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1000"/>
                        </a:spcAft>
                      </a:pPr>
                      <a:r>
                        <a:rPr lang="en-US" sz="600">
                          <a:effectLst/>
                        </a:rPr>
                        <a:t> </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extLst>
                  <a:ext uri="{0D108BD9-81ED-4DB2-BD59-A6C34878D82A}">
                    <a16:rowId xmlns:a16="http://schemas.microsoft.com/office/drawing/2014/main" xmlns="" val="4105823129"/>
                  </a:ext>
                </a:extLst>
              </a:tr>
              <a:tr h="921171">
                <a:tc>
                  <a:txBody>
                    <a:bodyPr/>
                    <a:lstStyle/>
                    <a:p>
                      <a:pPr marL="0" marR="0" algn="just">
                        <a:lnSpc>
                          <a:spcPct val="115000"/>
                        </a:lnSpc>
                        <a:spcBef>
                          <a:spcPts val="0"/>
                        </a:spcBef>
                        <a:spcAft>
                          <a:spcPts val="100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SR4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Values of locks not in the range 1...70</a:t>
                      </a:r>
                    </a:p>
                    <a:p>
                      <a:pPr marL="0" marR="0" algn="just">
                        <a:lnSpc>
                          <a:spcPct val="115000"/>
                        </a:lnSpc>
                        <a:spcBef>
                          <a:spcPts val="0"/>
                        </a:spcBef>
                        <a:spcAft>
                          <a:spcPts val="0"/>
                        </a:spcAft>
                      </a:pPr>
                      <a:r>
                        <a:rPr lang="en-US" sz="1100">
                          <a:effectLst/>
                        </a:rPr>
                        <a:t>Values of stocks not in the range 1...80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Values of locks not in the range 1...70</a:t>
                      </a:r>
                    </a:p>
                    <a:p>
                      <a:pPr marL="0" marR="0" algn="just">
                        <a:lnSpc>
                          <a:spcPct val="115000"/>
                        </a:lnSpc>
                        <a:spcBef>
                          <a:spcPts val="0"/>
                        </a:spcBef>
                        <a:spcAft>
                          <a:spcPts val="0"/>
                        </a:spcAft>
                      </a:pPr>
                      <a:r>
                        <a:rPr lang="en-US" sz="1100">
                          <a:effectLst/>
                        </a:rPr>
                        <a:t>Values of stocks not in the range 1...80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600">
                          <a:effectLst/>
                        </a:rPr>
                        <a:t> </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1000"/>
                        </a:spcAft>
                      </a:pPr>
                      <a:r>
                        <a:rPr lang="en-US" sz="600">
                          <a:effectLst/>
                        </a:rPr>
                        <a:t> </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extLst>
                  <a:ext uri="{0D108BD9-81ED-4DB2-BD59-A6C34878D82A}">
                    <a16:rowId xmlns:a16="http://schemas.microsoft.com/office/drawing/2014/main" xmlns="" val="114810685"/>
                  </a:ext>
                </a:extLst>
              </a:tr>
              <a:tr h="921171">
                <a:tc>
                  <a:txBody>
                    <a:bodyPr/>
                    <a:lstStyle/>
                    <a:p>
                      <a:pPr marL="0" marR="0" algn="just">
                        <a:lnSpc>
                          <a:spcPct val="115000"/>
                        </a:lnSpc>
                        <a:spcBef>
                          <a:spcPts val="0"/>
                        </a:spcBef>
                        <a:spcAft>
                          <a:spcPts val="1000"/>
                        </a:spcAft>
                      </a:pPr>
                      <a:r>
                        <a:rPr lang="en-US" sz="11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SR5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40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Values of locks not in the range 1...70</a:t>
                      </a:r>
                    </a:p>
                    <a:p>
                      <a:pPr marL="0" marR="0" algn="just">
                        <a:lnSpc>
                          <a:spcPct val="115000"/>
                        </a:lnSpc>
                        <a:spcBef>
                          <a:spcPts val="0"/>
                        </a:spcBef>
                        <a:spcAft>
                          <a:spcPts val="0"/>
                        </a:spcAft>
                      </a:pPr>
                      <a:r>
                        <a:rPr lang="en-US" sz="1100">
                          <a:effectLst/>
                        </a:rPr>
                        <a:t>Values of barrels not in the range 1...90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Values of locks not in the range 1...70</a:t>
                      </a:r>
                    </a:p>
                    <a:p>
                      <a:pPr marL="0" marR="0" algn="just">
                        <a:lnSpc>
                          <a:spcPct val="115000"/>
                        </a:lnSpc>
                        <a:spcBef>
                          <a:spcPts val="0"/>
                        </a:spcBef>
                        <a:spcAft>
                          <a:spcPts val="0"/>
                        </a:spcAft>
                      </a:pPr>
                      <a:r>
                        <a:rPr lang="en-US" sz="1100">
                          <a:effectLst/>
                        </a:rPr>
                        <a:t>Values of barrels not in the range 1...90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600">
                          <a:effectLst/>
                        </a:rPr>
                        <a:t> </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1000"/>
                        </a:spcAft>
                      </a:pPr>
                      <a:r>
                        <a:rPr lang="en-US" sz="600">
                          <a:effectLst/>
                        </a:rPr>
                        <a:t> </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extLst>
                  <a:ext uri="{0D108BD9-81ED-4DB2-BD59-A6C34878D82A}">
                    <a16:rowId xmlns:a16="http://schemas.microsoft.com/office/drawing/2014/main" xmlns="" val="1927691239"/>
                  </a:ext>
                </a:extLst>
              </a:tr>
              <a:tr h="921171">
                <a:tc>
                  <a:txBody>
                    <a:bodyPr/>
                    <a:lstStyle/>
                    <a:p>
                      <a:pPr marL="0" marR="0" algn="just">
                        <a:lnSpc>
                          <a:spcPct val="115000"/>
                        </a:lnSpc>
                        <a:spcBef>
                          <a:spcPts val="0"/>
                        </a:spcBef>
                        <a:spcAft>
                          <a:spcPts val="1000"/>
                        </a:spcAft>
                      </a:pPr>
                      <a:r>
                        <a:rPr lang="en-US" sz="1100">
                          <a:effectLst/>
                        </a:rPr>
                        <a:t>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SR6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35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Values of stocks not in the range 1...80</a:t>
                      </a:r>
                    </a:p>
                    <a:p>
                      <a:pPr marL="0" marR="0" algn="just">
                        <a:lnSpc>
                          <a:spcPct val="115000"/>
                        </a:lnSpc>
                        <a:spcBef>
                          <a:spcPts val="0"/>
                        </a:spcBef>
                        <a:spcAft>
                          <a:spcPts val="0"/>
                        </a:spcAft>
                      </a:pPr>
                      <a:r>
                        <a:rPr lang="en-US" sz="1100">
                          <a:effectLst/>
                        </a:rPr>
                        <a:t>Values of barrels not in the range 1...90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dirty="0">
                          <a:effectLst/>
                        </a:rPr>
                        <a:t>Values of stocks not in the range 1...80</a:t>
                      </a:r>
                    </a:p>
                    <a:p>
                      <a:pPr marL="0" marR="0" algn="just">
                        <a:lnSpc>
                          <a:spcPct val="115000"/>
                        </a:lnSpc>
                        <a:spcBef>
                          <a:spcPts val="0"/>
                        </a:spcBef>
                        <a:spcAft>
                          <a:spcPts val="0"/>
                        </a:spcAft>
                      </a:pPr>
                      <a:r>
                        <a:rPr lang="en-US" sz="1100" dirty="0">
                          <a:effectLst/>
                        </a:rPr>
                        <a:t>Values of barrels not in the range 1...90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600">
                          <a:effectLst/>
                        </a:rPr>
                        <a:t> </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1000"/>
                        </a:spcAft>
                      </a:pPr>
                      <a:r>
                        <a:rPr lang="en-US" sz="600">
                          <a:effectLst/>
                        </a:rPr>
                        <a:t> </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extLst>
                  <a:ext uri="{0D108BD9-81ED-4DB2-BD59-A6C34878D82A}">
                    <a16:rowId xmlns:a16="http://schemas.microsoft.com/office/drawing/2014/main" xmlns="" val="1178367659"/>
                  </a:ext>
                </a:extLst>
              </a:tr>
              <a:tr h="1386651">
                <a:tc>
                  <a:txBody>
                    <a:bodyPr/>
                    <a:lstStyle/>
                    <a:p>
                      <a:pPr marL="0" marR="0" algn="just">
                        <a:lnSpc>
                          <a:spcPct val="115000"/>
                        </a:lnSpc>
                        <a:spcBef>
                          <a:spcPts val="0"/>
                        </a:spcBef>
                        <a:spcAft>
                          <a:spcPts val="1000"/>
                        </a:spcAft>
                      </a:pPr>
                      <a:r>
                        <a:rPr lang="en-US" sz="1100">
                          <a:effectLst/>
                        </a:rPr>
                        <a:t>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SR7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a:effectLst/>
                        </a:rPr>
                        <a:t>Values of locks not in the range 1...70</a:t>
                      </a:r>
                    </a:p>
                    <a:p>
                      <a:pPr marL="0" marR="0" algn="just">
                        <a:lnSpc>
                          <a:spcPct val="115000"/>
                        </a:lnSpc>
                        <a:spcBef>
                          <a:spcPts val="0"/>
                        </a:spcBef>
                        <a:spcAft>
                          <a:spcPts val="0"/>
                        </a:spcAft>
                      </a:pPr>
                      <a:r>
                        <a:rPr lang="en-US" sz="1100">
                          <a:effectLst/>
                        </a:rPr>
                        <a:t>Values of stocks not in the range 1...80</a:t>
                      </a:r>
                    </a:p>
                    <a:p>
                      <a:pPr marL="0" marR="0" algn="just">
                        <a:lnSpc>
                          <a:spcPct val="115000"/>
                        </a:lnSpc>
                        <a:spcBef>
                          <a:spcPts val="0"/>
                        </a:spcBef>
                        <a:spcAft>
                          <a:spcPts val="0"/>
                        </a:spcAft>
                      </a:pPr>
                      <a:r>
                        <a:rPr lang="en-US" sz="1100">
                          <a:effectLst/>
                        </a:rPr>
                        <a:t>Values of barrels not in the range 1...90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1100" dirty="0">
                          <a:effectLst/>
                        </a:rPr>
                        <a:t>Values of locks not in the range 1...70</a:t>
                      </a:r>
                    </a:p>
                    <a:p>
                      <a:pPr marL="0" marR="0" algn="just">
                        <a:lnSpc>
                          <a:spcPct val="115000"/>
                        </a:lnSpc>
                        <a:spcBef>
                          <a:spcPts val="0"/>
                        </a:spcBef>
                        <a:spcAft>
                          <a:spcPts val="0"/>
                        </a:spcAft>
                      </a:pPr>
                      <a:r>
                        <a:rPr lang="en-US" sz="1100" dirty="0">
                          <a:effectLst/>
                        </a:rPr>
                        <a:t>Values of stocks not in the range 1...80</a:t>
                      </a:r>
                    </a:p>
                    <a:p>
                      <a:pPr marL="0" marR="0" algn="just">
                        <a:lnSpc>
                          <a:spcPct val="115000"/>
                        </a:lnSpc>
                        <a:spcBef>
                          <a:spcPts val="0"/>
                        </a:spcBef>
                        <a:spcAft>
                          <a:spcPts val="0"/>
                        </a:spcAft>
                      </a:pPr>
                      <a:r>
                        <a:rPr lang="en-US" sz="1100" dirty="0">
                          <a:effectLst/>
                        </a:rPr>
                        <a:t>Values of barrels not in the range 1...90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0"/>
                        </a:spcAft>
                      </a:pPr>
                      <a:r>
                        <a:rPr lang="en-US" sz="600">
                          <a:effectLst/>
                        </a:rPr>
                        <a:t> </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tc>
                  <a:txBody>
                    <a:bodyPr/>
                    <a:lstStyle/>
                    <a:p>
                      <a:pPr marL="0" marR="0" algn="just">
                        <a:lnSpc>
                          <a:spcPct val="115000"/>
                        </a:lnSpc>
                        <a:spcBef>
                          <a:spcPts val="0"/>
                        </a:spcBef>
                        <a:spcAft>
                          <a:spcPts val="1000"/>
                        </a:spcAft>
                      </a:pPr>
                      <a:r>
                        <a:rPr lang="en-US" sz="600" dirty="0">
                          <a:effectLst/>
                        </a:rPr>
                        <a:t> </a:t>
                      </a:r>
                      <a:endParaRPr lang="en-US"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6665" marR="36665" marT="0" marB="0"/>
                </a:tc>
                <a:extLst>
                  <a:ext uri="{0D108BD9-81ED-4DB2-BD59-A6C34878D82A}">
                    <a16:rowId xmlns:a16="http://schemas.microsoft.com/office/drawing/2014/main" xmlns="" val="4139130052"/>
                  </a:ext>
                </a:extLst>
              </a:tr>
            </a:tbl>
          </a:graphicData>
        </a:graphic>
      </p:graphicFrame>
    </p:spTree>
    <p:extLst>
      <p:ext uri="{BB962C8B-B14F-4D97-AF65-F5344CB8AC3E}">
        <p14:creationId xmlns:p14="http://schemas.microsoft.com/office/powerpoint/2010/main" val="2528615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14BD47-8BF6-4C91-9CDD-D19AE382AD89}"/>
              </a:ext>
            </a:extLst>
          </p:cNvPr>
          <p:cNvSpPr>
            <a:spLocks noGrp="1"/>
          </p:cNvSpPr>
          <p:nvPr>
            <p:ph type="title"/>
          </p:nvPr>
        </p:nvSpPr>
        <p:spPr/>
        <p:txBody>
          <a:bodyPr/>
          <a:lstStyle/>
          <a:p>
            <a:pPr algn="ctr"/>
            <a:r>
              <a:rPr lang="en-US" b="1" dirty="0"/>
              <a:t>TEST REPORT</a:t>
            </a:r>
          </a:p>
        </p:txBody>
      </p:sp>
      <p:sp>
        <p:nvSpPr>
          <p:cNvPr id="3" name="Content Placeholder 2">
            <a:extLst>
              <a:ext uri="{FF2B5EF4-FFF2-40B4-BE49-F238E27FC236}">
                <a16:creationId xmlns:a16="http://schemas.microsoft.com/office/drawing/2014/main" xmlns="" id="{0453D591-9CD9-4080-BBD8-A4EEC5BB50D8}"/>
              </a:ext>
            </a:extLst>
          </p:cNvPr>
          <p:cNvSpPr>
            <a:spLocks noGrp="1"/>
          </p:cNvSpPr>
          <p:nvPr>
            <p:ph idx="1"/>
          </p:nvPr>
        </p:nvSpPr>
        <p:spPr/>
        <p:txBody>
          <a:bodyPr/>
          <a:lstStyle/>
          <a:p>
            <a:pPr marL="0" indent="0">
              <a:buNone/>
            </a:pPr>
            <a:r>
              <a:rPr lang="en-US" dirty="0"/>
              <a:t>No of Test Cases Executed:</a:t>
            </a:r>
          </a:p>
          <a:p>
            <a:pPr marL="0" indent="0">
              <a:buNone/>
            </a:pPr>
            <a:r>
              <a:rPr lang="en-US" dirty="0"/>
              <a:t>No of Defects Raised:</a:t>
            </a:r>
          </a:p>
          <a:p>
            <a:pPr marL="0" indent="0">
              <a:buNone/>
            </a:pPr>
            <a:r>
              <a:rPr lang="en-US" dirty="0"/>
              <a:t>No of Test Cases Passed:</a:t>
            </a:r>
          </a:p>
          <a:p>
            <a:pPr marL="0" indent="0">
              <a:buNone/>
            </a:pPr>
            <a:r>
              <a:rPr lang="en-US" dirty="0"/>
              <a:t>No of Test Cases Failed:</a:t>
            </a:r>
          </a:p>
        </p:txBody>
      </p:sp>
    </p:spTree>
    <p:extLst>
      <p:ext uri="{BB962C8B-B14F-4D97-AF65-F5344CB8AC3E}">
        <p14:creationId xmlns:p14="http://schemas.microsoft.com/office/powerpoint/2010/main" val="33641656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C44825E-82DD-4323-B18B-35E0D75D2078}"/>
              </a:ext>
            </a:extLst>
          </p:cNvPr>
          <p:cNvSpPr>
            <a:spLocks noGrp="1"/>
          </p:cNvSpPr>
          <p:nvPr>
            <p:ph idx="1"/>
          </p:nvPr>
        </p:nvSpPr>
        <p:spPr>
          <a:xfrm>
            <a:off x="533400" y="407642"/>
            <a:ext cx="10515600" cy="4351338"/>
          </a:xfrm>
        </p:spPr>
        <p:txBody>
          <a:bodyPr/>
          <a:lstStyle/>
          <a:p>
            <a:pPr marL="0" indent="0">
              <a:buNone/>
            </a:pPr>
            <a:r>
              <a:rPr lang="en-US" sz="2400" b="1" dirty="0">
                <a:latin typeface="Cambria" panose="02040503050406030204" pitchFamily="18" charset="0"/>
                <a:cs typeface="Times New Roman" panose="02020603050405020304" pitchFamily="18" charset="0"/>
              </a:rPr>
              <a:t>Exp 6:</a:t>
            </a:r>
            <a:r>
              <a:rPr lang="en-US" sz="2400" dirty="0">
                <a:latin typeface="Cambria" panose="02040503050406030204" pitchFamily="18" charset="0"/>
                <a:cs typeface="Times New Roman" panose="02020603050405020304" pitchFamily="18" charset="0"/>
              </a:rPr>
              <a:t>Design, develop, code and run the program in any suitable language to solve the commission problem. Analyze it from the perspective of Decision table testing, derive different test cases, execute these test cases and discuss the test results</a:t>
            </a:r>
            <a:r>
              <a:rPr lang="en-US" sz="1800" dirty="0">
                <a:effectLst/>
                <a:latin typeface="Cambria" panose="02040503050406030204" pitchFamily="18" charset="0"/>
                <a:ea typeface="Calibri" panose="020F0502020204030204" pitchFamily="34" charset="0"/>
                <a:cs typeface="Times New Roman" panose="02020603050405020304" pitchFamily="18" charset="0"/>
              </a:rPr>
              <a:t>. </a:t>
            </a:r>
            <a:endParaRPr lang="en-US" dirty="0"/>
          </a:p>
        </p:txBody>
      </p:sp>
      <p:graphicFrame>
        <p:nvGraphicFramePr>
          <p:cNvPr id="4" name="Table 3">
            <a:extLst>
              <a:ext uri="{FF2B5EF4-FFF2-40B4-BE49-F238E27FC236}">
                <a16:creationId xmlns:a16="http://schemas.microsoft.com/office/drawing/2014/main" xmlns="" id="{8A1B71FE-F48D-4428-AA42-68205F236C1F}"/>
              </a:ext>
            </a:extLst>
          </p:cNvPr>
          <p:cNvGraphicFramePr>
            <a:graphicFrameLocks noGrp="1"/>
          </p:cNvGraphicFramePr>
          <p:nvPr>
            <p:extLst/>
          </p:nvPr>
        </p:nvGraphicFramePr>
        <p:xfrm>
          <a:off x="1581426" y="2839073"/>
          <a:ext cx="8128000" cy="1919907"/>
        </p:xfrm>
        <a:graphic>
          <a:graphicData uri="http://schemas.openxmlformats.org/drawingml/2006/table">
            <a:tbl>
              <a:tblPr firstRow="1" bandRow="1">
                <a:tableStyleId>{073A0DAA-6AF3-43AB-8588-CEC1D06C72B9}</a:tableStyleId>
              </a:tblPr>
              <a:tblGrid>
                <a:gridCol w="2460487">
                  <a:extLst>
                    <a:ext uri="{9D8B030D-6E8A-4147-A177-3AD203B41FA5}">
                      <a16:colId xmlns:a16="http://schemas.microsoft.com/office/drawing/2014/main" xmlns="" val="1682509652"/>
                    </a:ext>
                  </a:extLst>
                </a:gridCol>
                <a:gridCol w="5667513">
                  <a:extLst>
                    <a:ext uri="{9D8B030D-6E8A-4147-A177-3AD203B41FA5}">
                      <a16:colId xmlns:a16="http://schemas.microsoft.com/office/drawing/2014/main" xmlns="" val="3216555299"/>
                    </a:ext>
                  </a:extLst>
                </a:gridCol>
              </a:tblGrid>
              <a:tr h="701184">
                <a:tc>
                  <a:txBody>
                    <a:bodyPr/>
                    <a:lstStyle/>
                    <a:p>
                      <a:r>
                        <a:rPr lang="en-US" dirty="0"/>
                        <a:t>AIM</a:t>
                      </a:r>
                    </a:p>
                  </a:txBody>
                  <a:tcPr/>
                </a:tc>
                <a:tc>
                  <a:txBody>
                    <a:bodyPr/>
                    <a:lstStyle/>
                    <a:p>
                      <a:r>
                        <a:rPr lang="en-US" dirty="0"/>
                        <a:t>To derive test cases using Decision Table Technique</a:t>
                      </a:r>
                    </a:p>
                  </a:txBody>
                  <a:tcPr/>
                </a:tc>
                <a:extLst>
                  <a:ext uri="{0D108BD9-81ED-4DB2-BD59-A6C34878D82A}">
                    <a16:rowId xmlns:a16="http://schemas.microsoft.com/office/drawing/2014/main" xmlns="" val="4262374076"/>
                  </a:ext>
                </a:extLst>
              </a:tr>
              <a:tr h="406241">
                <a:tc>
                  <a:txBody>
                    <a:bodyPr/>
                    <a:lstStyle/>
                    <a:p>
                      <a:r>
                        <a:rPr lang="en-US" dirty="0"/>
                        <a:t>PROGRAM TO TEST</a:t>
                      </a:r>
                    </a:p>
                  </a:txBody>
                  <a:tcPr/>
                </a:tc>
                <a:tc>
                  <a:txBody>
                    <a:bodyPr/>
                    <a:lstStyle/>
                    <a:p>
                      <a:r>
                        <a:rPr lang="en-US" dirty="0"/>
                        <a:t>Commission Problem</a:t>
                      </a:r>
                    </a:p>
                  </a:txBody>
                  <a:tcPr/>
                </a:tc>
                <a:extLst>
                  <a:ext uri="{0D108BD9-81ED-4DB2-BD59-A6C34878D82A}">
                    <a16:rowId xmlns:a16="http://schemas.microsoft.com/office/drawing/2014/main" xmlns="" val="3468951526"/>
                  </a:ext>
                </a:extLst>
              </a:tr>
              <a:tr h="406241">
                <a:tc>
                  <a:txBody>
                    <a:bodyPr/>
                    <a:lstStyle/>
                    <a:p>
                      <a:r>
                        <a:rPr lang="en-US" dirty="0"/>
                        <a:t>TECHNIQUE USED</a:t>
                      </a:r>
                    </a:p>
                  </a:txBody>
                  <a:tcPr/>
                </a:tc>
                <a:tc>
                  <a:txBody>
                    <a:bodyPr/>
                    <a:lstStyle/>
                    <a:p>
                      <a:r>
                        <a:rPr lang="en-US" dirty="0"/>
                        <a:t>Decision Table</a:t>
                      </a:r>
                    </a:p>
                  </a:txBody>
                  <a:tcPr/>
                </a:tc>
                <a:extLst>
                  <a:ext uri="{0D108BD9-81ED-4DB2-BD59-A6C34878D82A}">
                    <a16:rowId xmlns:a16="http://schemas.microsoft.com/office/drawing/2014/main" xmlns="" val="3350336628"/>
                  </a:ext>
                </a:extLst>
              </a:tr>
              <a:tr h="406241">
                <a:tc>
                  <a:txBody>
                    <a:bodyPr/>
                    <a:lstStyle/>
                    <a:p>
                      <a:r>
                        <a:rPr lang="en-US" dirty="0"/>
                        <a:t>TYPE OF TESTING</a:t>
                      </a:r>
                    </a:p>
                  </a:txBody>
                  <a:tcPr/>
                </a:tc>
                <a:tc>
                  <a:txBody>
                    <a:bodyPr/>
                    <a:lstStyle/>
                    <a:p>
                      <a:r>
                        <a:rPr lang="en-US" dirty="0"/>
                        <a:t>Black Box Testing</a:t>
                      </a:r>
                    </a:p>
                  </a:txBody>
                  <a:tcPr/>
                </a:tc>
                <a:extLst>
                  <a:ext uri="{0D108BD9-81ED-4DB2-BD59-A6C34878D82A}">
                    <a16:rowId xmlns:a16="http://schemas.microsoft.com/office/drawing/2014/main" xmlns="" val="4183265579"/>
                  </a:ext>
                </a:extLst>
              </a:tr>
            </a:tbl>
          </a:graphicData>
        </a:graphic>
      </p:graphicFrame>
    </p:spTree>
    <p:extLst>
      <p:ext uri="{BB962C8B-B14F-4D97-AF65-F5344CB8AC3E}">
        <p14:creationId xmlns:p14="http://schemas.microsoft.com/office/powerpoint/2010/main" val="2281123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xmlns="" id="{D5A23EBA-B2D9-41D1-ABEB-E06ABAB91EF1}"/>
              </a:ext>
            </a:extLst>
          </p:cNvPr>
          <p:cNvSpPr>
            <a:spLocks noGrp="1"/>
          </p:cNvSpPr>
          <p:nvPr>
            <p:ph type="title"/>
          </p:nvPr>
        </p:nvSpPr>
        <p:spPr/>
        <p:txBody>
          <a:bodyPr/>
          <a:lstStyle/>
          <a:p>
            <a:pPr eaLnBrk="1" hangingPunct="1"/>
            <a:r>
              <a:rPr lang="en-US" altLang="en-US">
                <a:solidFill>
                  <a:srgbClr val="7B9899"/>
                </a:solidFill>
              </a:rPr>
              <a:t>Boundary Value Analysis</a:t>
            </a:r>
          </a:p>
        </p:txBody>
      </p:sp>
      <p:sp>
        <p:nvSpPr>
          <p:cNvPr id="20483" name="Content Placeholder 2">
            <a:extLst>
              <a:ext uri="{FF2B5EF4-FFF2-40B4-BE49-F238E27FC236}">
                <a16:creationId xmlns:a16="http://schemas.microsoft.com/office/drawing/2014/main" xmlns="" id="{7A87D293-140C-48D4-B927-A72A7918238A}"/>
              </a:ext>
            </a:extLst>
          </p:cNvPr>
          <p:cNvSpPr>
            <a:spLocks noGrp="1"/>
          </p:cNvSpPr>
          <p:nvPr>
            <p:ph sz="quarter" idx="1"/>
          </p:nvPr>
        </p:nvSpPr>
        <p:spPr>
          <a:xfrm>
            <a:off x="1825625" y="1527176"/>
            <a:ext cx="8504238" cy="4873625"/>
          </a:xfrm>
        </p:spPr>
        <p:txBody>
          <a:bodyPr/>
          <a:lstStyle/>
          <a:p>
            <a:pPr eaLnBrk="1" hangingPunct="1"/>
            <a:r>
              <a:rPr lang="en-US" altLang="en-US" dirty="0"/>
              <a:t>When function F is implemented as a </a:t>
            </a:r>
            <a:r>
              <a:rPr lang="en-US" altLang="en-US" dirty="0" err="1"/>
              <a:t>pogram</a:t>
            </a:r>
            <a:r>
              <a:rPr lang="en-US" altLang="en-US" dirty="0"/>
              <a:t>, the input variables x1 &amp; x2 will have some boundaries</a:t>
            </a:r>
          </a:p>
          <a:p>
            <a:pPr lvl="1" eaLnBrk="1" hangingPunct="1">
              <a:buFont typeface="Wingdings" panose="05000000000000000000" pitchFamily="2" charset="2"/>
              <a:buNone/>
            </a:pPr>
            <a:r>
              <a:rPr lang="en-GB" altLang="en-US" dirty="0">
                <a:solidFill>
                  <a:srgbClr val="0000FF"/>
                </a:solidFill>
              </a:rPr>
              <a:t>F(x</a:t>
            </a:r>
            <a:r>
              <a:rPr lang="en-GB" altLang="en-US" baseline="-25000" dirty="0">
                <a:solidFill>
                  <a:srgbClr val="0000FF"/>
                </a:solidFill>
              </a:rPr>
              <a:t>1</a:t>
            </a:r>
            <a:r>
              <a:rPr lang="en-GB" altLang="en-US" dirty="0">
                <a:solidFill>
                  <a:srgbClr val="0000FF"/>
                </a:solidFill>
              </a:rPr>
              <a:t>, x</a:t>
            </a:r>
            <a:r>
              <a:rPr lang="en-GB" altLang="en-US" baseline="-25000" dirty="0">
                <a:solidFill>
                  <a:srgbClr val="0000FF"/>
                </a:solidFill>
              </a:rPr>
              <a:t>2</a:t>
            </a:r>
            <a:r>
              <a:rPr lang="en-GB" altLang="en-US" dirty="0">
                <a:solidFill>
                  <a:srgbClr val="0000FF"/>
                </a:solidFill>
              </a:rPr>
              <a:t>), a </a:t>
            </a:r>
            <a:r>
              <a:rPr lang="en-GB" altLang="en-US" dirty="0">
                <a:solidFill>
                  <a:srgbClr val="0000FF"/>
                </a:solidFill>
                <a:cs typeface="Arial" panose="020B0604020202020204" pitchFamily="34" charset="0"/>
              </a:rPr>
              <a:t>≤ x</a:t>
            </a:r>
            <a:r>
              <a:rPr lang="en-GB" altLang="en-US" baseline="-25000" dirty="0">
                <a:solidFill>
                  <a:srgbClr val="0000FF"/>
                </a:solidFill>
                <a:cs typeface="Arial" panose="020B0604020202020204" pitchFamily="34" charset="0"/>
              </a:rPr>
              <a:t>1 </a:t>
            </a:r>
            <a:r>
              <a:rPr lang="en-GB" altLang="en-US" dirty="0">
                <a:solidFill>
                  <a:srgbClr val="0000FF"/>
                </a:solidFill>
                <a:cs typeface="Arial" panose="020B0604020202020204" pitchFamily="34" charset="0"/>
              </a:rPr>
              <a:t>≤ b, c ≤ x</a:t>
            </a:r>
            <a:r>
              <a:rPr lang="en-GB" altLang="en-US" baseline="-25000" dirty="0">
                <a:solidFill>
                  <a:srgbClr val="0000FF"/>
                </a:solidFill>
                <a:cs typeface="Arial" panose="020B0604020202020204" pitchFamily="34" charset="0"/>
              </a:rPr>
              <a:t>2 </a:t>
            </a:r>
            <a:r>
              <a:rPr lang="en-GB" altLang="en-US" dirty="0">
                <a:solidFill>
                  <a:srgbClr val="0000FF"/>
                </a:solidFill>
                <a:cs typeface="Arial" panose="020B0604020202020204" pitchFamily="34" charset="0"/>
              </a:rPr>
              <a:t>≤ d</a:t>
            </a:r>
          </a:p>
          <a:p>
            <a:pPr lvl="1" eaLnBrk="1" hangingPunct="1">
              <a:buFont typeface="Wingdings" panose="05000000000000000000" pitchFamily="2" charset="2"/>
              <a:buNone/>
            </a:pPr>
            <a:r>
              <a:rPr lang="en-GB" altLang="en-US" dirty="0">
                <a:cs typeface="Arial" panose="020B0604020202020204" pitchFamily="34" charset="0"/>
              </a:rPr>
              <a:t>[</a:t>
            </a:r>
            <a:r>
              <a:rPr lang="en-GB" altLang="en-US" dirty="0" err="1">
                <a:cs typeface="Arial" panose="020B0604020202020204" pitchFamily="34" charset="0"/>
              </a:rPr>
              <a:t>a,b</a:t>
            </a:r>
            <a:r>
              <a:rPr lang="en-GB" altLang="en-US" dirty="0">
                <a:cs typeface="Arial" panose="020B0604020202020204" pitchFamily="34" charset="0"/>
              </a:rPr>
              <a:t>] [</a:t>
            </a:r>
            <a:r>
              <a:rPr lang="en-GB" altLang="en-US" dirty="0" err="1">
                <a:cs typeface="Arial" panose="020B0604020202020204" pitchFamily="34" charset="0"/>
              </a:rPr>
              <a:t>c,d</a:t>
            </a:r>
            <a:r>
              <a:rPr lang="en-GB" altLang="en-US" dirty="0">
                <a:cs typeface="Arial" panose="020B0604020202020204" pitchFamily="34" charset="0"/>
              </a:rPr>
              <a:t>] are ranges of x1 &amp; x2.</a:t>
            </a:r>
          </a:p>
          <a:p>
            <a:pPr eaLnBrk="1" hangingPunct="1">
              <a:buFont typeface="Wingdings 2" panose="05020102010507070707" pitchFamily="18" charset="2"/>
              <a:buNone/>
            </a:pPr>
            <a:endParaRPr lang="en-GB" altLang="en-US" dirty="0">
              <a:cs typeface="Arial" panose="020B0604020202020204" pitchFamily="34" charset="0"/>
            </a:endParaRPr>
          </a:p>
          <a:p>
            <a:pPr eaLnBrk="1" hangingPunct="1"/>
            <a:endParaRPr lang="en-US" altLang="en-US" dirty="0"/>
          </a:p>
          <a:p>
            <a:pPr lvl="1" eaLnBrk="1" hangingPunct="1">
              <a:buFont typeface="Wingdings" panose="05000000000000000000" pitchFamily="2" charset="2"/>
              <a:buNone/>
            </a:pPr>
            <a:endParaRPr lang="en-GB" altLang="en-US" dirty="0">
              <a:cs typeface="Arial" panose="020B0604020202020204" pitchFamily="34" charset="0"/>
            </a:endParaRPr>
          </a:p>
          <a:p>
            <a:pPr lvl="1" eaLnBrk="1" hangingPunct="1"/>
            <a:endParaRPr lang="en-US"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93479C-C958-415D-8003-6FB4685D89F7}"/>
              </a:ext>
            </a:extLst>
          </p:cNvPr>
          <p:cNvSpPr>
            <a:spLocks noGrp="1"/>
          </p:cNvSpPr>
          <p:nvPr>
            <p:ph type="title"/>
          </p:nvPr>
        </p:nvSpPr>
        <p:spPr>
          <a:xfrm>
            <a:off x="785191" y="198771"/>
            <a:ext cx="10426148" cy="522771"/>
          </a:xfrm>
        </p:spPr>
        <p:txBody>
          <a:bodyPr>
            <a:normAutofit/>
          </a:bodyPr>
          <a:lstStyle/>
          <a:p>
            <a:r>
              <a:rPr lang="en-US" sz="2800" b="1" dirty="0"/>
              <a:t>Decision Table for Commission Problem</a:t>
            </a:r>
          </a:p>
        </p:txBody>
      </p:sp>
      <p:graphicFrame>
        <p:nvGraphicFramePr>
          <p:cNvPr id="4" name="Content Placeholder 3">
            <a:extLst>
              <a:ext uri="{FF2B5EF4-FFF2-40B4-BE49-F238E27FC236}">
                <a16:creationId xmlns:a16="http://schemas.microsoft.com/office/drawing/2014/main" xmlns="" id="{724EB448-7966-421E-A06A-5F00430EE41A}"/>
              </a:ext>
            </a:extLst>
          </p:cNvPr>
          <p:cNvGraphicFramePr>
            <a:graphicFrameLocks noGrp="1"/>
          </p:cNvGraphicFramePr>
          <p:nvPr>
            <p:ph idx="1"/>
            <p:extLst/>
          </p:nvPr>
        </p:nvGraphicFramePr>
        <p:xfrm>
          <a:off x="1311965" y="721542"/>
          <a:ext cx="8640417" cy="5864792"/>
        </p:xfrm>
        <a:graphic>
          <a:graphicData uri="http://schemas.openxmlformats.org/drawingml/2006/table">
            <a:tbl>
              <a:tblPr firstRow="1" firstCol="1" bandRow="1">
                <a:tableStyleId>{5C22544A-7EE6-4342-B048-85BDC9FD1C3A}</a:tableStyleId>
              </a:tblPr>
              <a:tblGrid>
                <a:gridCol w="4161183">
                  <a:extLst>
                    <a:ext uri="{9D8B030D-6E8A-4147-A177-3AD203B41FA5}">
                      <a16:colId xmlns:a16="http://schemas.microsoft.com/office/drawing/2014/main" xmlns="" val="820940515"/>
                    </a:ext>
                  </a:extLst>
                </a:gridCol>
                <a:gridCol w="714057">
                  <a:extLst>
                    <a:ext uri="{9D8B030D-6E8A-4147-A177-3AD203B41FA5}">
                      <a16:colId xmlns:a16="http://schemas.microsoft.com/office/drawing/2014/main" xmlns="" val="2355408053"/>
                    </a:ext>
                  </a:extLst>
                </a:gridCol>
                <a:gridCol w="628956">
                  <a:extLst>
                    <a:ext uri="{9D8B030D-6E8A-4147-A177-3AD203B41FA5}">
                      <a16:colId xmlns:a16="http://schemas.microsoft.com/office/drawing/2014/main" xmlns="" val="309730012"/>
                    </a:ext>
                  </a:extLst>
                </a:gridCol>
                <a:gridCol w="164238">
                  <a:extLst>
                    <a:ext uri="{9D8B030D-6E8A-4147-A177-3AD203B41FA5}">
                      <a16:colId xmlns:a16="http://schemas.microsoft.com/office/drawing/2014/main" xmlns="" val="500126958"/>
                    </a:ext>
                  </a:extLst>
                </a:gridCol>
                <a:gridCol w="798925">
                  <a:extLst>
                    <a:ext uri="{9D8B030D-6E8A-4147-A177-3AD203B41FA5}">
                      <a16:colId xmlns:a16="http://schemas.microsoft.com/office/drawing/2014/main" xmlns="" val="2330361639"/>
                    </a:ext>
                  </a:extLst>
                </a:gridCol>
                <a:gridCol w="628956">
                  <a:extLst>
                    <a:ext uri="{9D8B030D-6E8A-4147-A177-3AD203B41FA5}">
                      <a16:colId xmlns:a16="http://schemas.microsoft.com/office/drawing/2014/main" xmlns="" val="30926036"/>
                    </a:ext>
                  </a:extLst>
                </a:gridCol>
                <a:gridCol w="628956">
                  <a:extLst>
                    <a:ext uri="{9D8B030D-6E8A-4147-A177-3AD203B41FA5}">
                      <a16:colId xmlns:a16="http://schemas.microsoft.com/office/drawing/2014/main" xmlns="" val="700283091"/>
                    </a:ext>
                  </a:extLst>
                </a:gridCol>
                <a:gridCol w="915146">
                  <a:extLst>
                    <a:ext uri="{9D8B030D-6E8A-4147-A177-3AD203B41FA5}">
                      <a16:colId xmlns:a16="http://schemas.microsoft.com/office/drawing/2014/main" xmlns="" val="2153004582"/>
                    </a:ext>
                  </a:extLst>
                </a:gridCol>
              </a:tblGrid>
              <a:tr h="363712">
                <a:tc>
                  <a:txBody>
                    <a:bodyPr/>
                    <a:lstStyle/>
                    <a:p>
                      <a:pPr marL="0" marR="0" algn="l">
                        <a:lnSpc>
                          <a:spcPct val="115000"/>
                        </a:lnSpc>
                        <a:spcBef>
                          <a:spcPts val="0"/>
                        </a:spcBef>
                        <a:spcAft>
                          <a:spcPts val="0"/>
                        </a:spcAft>
                      </a:pPr>
                      <a:r>
                        <a:rPr lang="en-IN" sz="1400">
                          <a:effectLst/>
                        </a:rPr>
                        <a:t>Conditions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7">
                  <a:txBody>
                    <a:bodyPr/>
                    <a:lstStyle/>
                    <a:p>
                      <a:pPr marL="0" marR="0" algn="l">
                        <a:lnSpc>
                          <a:spcPct val="115000"/>
                        </a:lnSpc>
                        <a:spcBef>
                          <a:spcPts val="0"/>
                        </a:spcBef>
                        <a:spcAft>
                          <a:spcPts val="0"/>
                        </a:spcAft>
                      </a:pPr>
                      <a:r>
                        <a:rPr lang="en-IN" sz="1400">
                          <a:effectLst/>
                        </a:rPr>
                        <a:t>Condition Entries (Rules)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2354678639"/>
                  </a:ext>
                </a:extLst>
              </a:tr>
              <a:tr h="363712">
                <a:tc>
                  <a:txBody>
                    <a:bodyPr/>
                    <a:lstStyle/>
                    <a:p>
                      <a:pPr marL="0" marR="0" algn="just">
                        <a:lnSpc>
                          <a:spcPct val="115000"/>
                        </a:lnSpc>
                        <a:spcBef>
                          <a:spcPts val="0"/>
                        </a:spcBef>
                        <a:spcAft>
                          <a:spcPts val="0"/>
                        </a:spcAft>
                      </a:pPr>
                      <a:r>
                        <a:rPr lang="en-IN" sz="1400">
                          <a:effectLst/>
                        </a:rPr>
                        <a:t>C1: 1≤locks≤70?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37147654"/>
                  </a:ext>
                </a:extLst>
              </a:tr>
              <a:tr h="363712">
                <a:tc>
                  <a:txBody>
                    <a:bodyPr/>
                    <a:lstStyle/>
                    <a:p>
                      <a:pPr marL="0" marR="0" algn="just">
                        <a:lnSpc>
                          <a:spcPct val="115000"/>
                        </a:lnSpc>
                        <a:spcBef>
                          <a:spcPts val="0"/>
                        </a:spcBef>
                        <a:spcAft>
                          <a:spcPts val="0"/>
                        </a:spcAft>
                      </a:pPr>
                      <a:r>
                        <a:rPr lang="en-IN" sz="1400">
                          <a:effectLst/>
                        </a:rPr>
                        <a:t>C2: 1≤stocks≤80?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just">
                        <a:lnSpc>
                          <a:spcPct val="115000"/>
                        </a:lnSpc>
                        <a:spcBef>
                          <a:spcPts val="0"/>
                        </a:spcBef>
                        <a:spcAft>
                          <a:spcPts val="0"/>
                        </a:spcAft>
                      </a:pPr>
                      <a:r>
                        <a:rPr lang="en-IN" sz="1400">
                          <a:effectLst/>
                        </a:rPr>
                        <a:t>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549279349"/>
                  </a:ext>
                </a:extLst>
              </a:tr>
              <a:tr h="363712">
                <a:tc>
                  <a:txBody>
                    <a:bodyPr/>
                    <a:lstStyle/>
                    <a:p>
                      <a:pPr marL="0" marR="0" algn="just">
                        <a:lnSpc>
                          <a:spcPct val="115000"/>
                        </a:lnSpc>
                        <a:spcBef>
                          <a:spcPts val="0"/>
                        </a:spcBef>
                        <a:spcAft>
                          <a:spcPts val="0"/>
                        </a:spcAft>
                      </a:pPr>
                      <a:r>
                        <a:rPr lang="en-IN" sz="1400">
                          <a:effectLst/>
                        </a:rPr>
                        <a:t>  C3: 1≤barrels≤90?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just">
                        <a:lnSpc>
                          <a:spcPct val="115000"/>
                        </a:lnSpc>
                        <a:spcBef>
                          <a:spcPts val="0"/>
                        </a:spcBef>
                        <a:spcAft>
                          <a:spcPts val="0"/>
                        </a:spcAft>
                      </a:pPr>
                      <a:r>
                        <a:rPr lang="en-IN"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pPr marL="0" marR="0" algn="just">
                        <a:lnSpc>
                          <a:spcPct val="115000"/>
                        </a:lnSpc>
                        <a:spcBef>
                          <a:spcPts val="0"/>
                        </a:spcBef>
                        <a:spcAft>
                          <a:spcPts val="0"/>
                        </a:spcAft>
                      </a:pPr>
                      <a:r>
                        <a:rPr lang="en-IN" sz="1400">
                          <a:effectLst/>
                        </a:rPr>
                        <a:t>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763560714"/>
                  </a:ext>
                </a:extLst>
              </a:tr>
              <a:tr h="363712">
                <a:tc>
                  <a:txBody>
                    <a:bodyPr/>
                    <a:lstStyle/>
                    <a:p>
                      <a:pPr marL="0" marR="0" algn="just">
                        <a:lnSpc>
                          <a:spcPct val="115000"/>
                        </a:lnSpc>
                        <a:spcBef>
                          <a:spcPts val="0"/>
                        </a:spcBef>
                        <a:spcAft>
                          <a:spcPts val="0"/>
                        </a:spcAft>
                      </a:pPr>
                      <a:r>
                        <a:rPr lang="en-IN" sz="1400">
                          <a:effectLst/>
                        </a:rPr>
                        <a:t>  C4: sales&gt;1800?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just">
                        <a:lnSpc>
                          <a:spcPct val="115000"/>
                        </a:lnSpc>
                        <a:spcBef>
                          <a:spcPts val="0"/>
                        </a:spcBef>
                        <a:spcAft>
                          <a:spcPts val="0"/>
                        </a:spcAft>
                      </a:pPr>
                      <a:r>
                        <a:rPr lang="en-IN"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pPr marL="0" marR="0" algn="just">
                        <a:lnSpc>
                          <a:spcPct val="115000"/>
                        </a:lnSpc>
                        <a:spcBef>
                          <a:spcPts val="0"/>
                        </a:spcBef>
                        <a:spcAft>
                          <a:spcPts val="0"/>
                        </a:spcAft>
                      </a:pPr>
                      <a:r>
                        <a:rPr lang="en-IN"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84706792"/>
                  </a:ext>
                </a:extLst>
              </a:tr>
              <a:tr h="363712">
                <a:tc>
                  <a:txBody>
                    <a:bodyPr/>
                    <a:lstStyle/>
                    <a:p>
                      <a:pPr marL="0" marR="0" algn="just">
                        <a:lnSpc>
                          <a:spcPct val="115000"/>
                        </a:lnSpc>
                        <a:spcBef>
                          <a:spcPts val="0"/>
                        </a:spcBef>
                        <a:spcAft>
                          <a:spcPts val="0"/>
                        </a:spcAft>
                      </a:pPr>
                      <a:r>
                        <a:rPr lang="en-IN" sz="1400">
                          <a:effectLst/>
                        </a:rPr>
                        <a:t>  C5: sales&gt;1000?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just">
                        <a:lnSpc>
                          <a:spcPct val="115000"/>
                        </a:lnSpc>
                        <a:spcBef>
                          <a:spcPts val="0"/>
                        </a:spcBef>
                        <a:spcAft>
                          <a:spcPts val="0"/>
                        </a:spcAft>
                      </a:pPr>
                      <a:r>
                        <a:rPr lang="en-IN"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pPr marL="0" marR="0" algn="just">
                        <a:lnSpc>
                          <a:spcPct val="115000"/>
                        </a:lnSpc>
                        <a:spcBef>
                          <a:spcPts val="0"/>
                        </a:spcBef>
                        <a:spcAft>
                          <a:spcPts val="0"/>
                        </a:spcAft>
                      </a:pPr>
                      <a:r>
                        <a:rPr lang="en-IN"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272663616"/>
                  </a:ext>
                </a:extLst>
              </a:tr>
              <a:tr h="363712">
                <a:tc>
                  <a:txBody>
                    <a:bodyPr/>
                    <a:lstStyle/>
                    <a:p>
                      <a:pPr marL="0" marR="0" algn="just">
                        <a:lnSpc>
                          <a:spcPct val="115000"/>
                        </a:lnSpc>
                        <a:spcBef>
                          <a:spcPts val="0"/>
                        </a:spcBef>
                        <a:spcAft>
                          <a:spcPts val="0"/>
                        </a:spcAft>
                      </a:pPr>
                      <a:r>
                        <a:rPr lang="en-IN" sz="1400">
                          <a:effectLst/>
                        </a:rPr>
                        <a:t>  C6: sales≤1000?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just">
                        <a:lnSpc>
                          <a:spcPct val="115000"/>
                        </a:lnSpc>
                        <a:spcBef>
                          <a:spcPts val="0"/>
                        </a:spcBef>
                        <a:spcAft>
                          <a:spcPts val="0"/>
                        </a:spcAft>
                      </a:pPr>
                      <a:r>
                        <a:rPr lang="en-IN"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pPr marL="0" marR="0" algn="just">
                        <a:lnSpc>
                          <a:spcPct val="115000"/>
                        </a:lnSpc>
                        <a:spcBef>
                          <a:spcPts val="0"/>
                        </a:spcBef>
                        <a:spcAft>
                          <a:spcPts val="0"/>
                        </a:spcAft>
                      </a:pPr>
                      <a:r>
                        <a:rPr lang="en-IN"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747614843"/>
                  </a:ext>
                </a:extLst>
              </a:tr>
              <a:tr h="363712">
                <a:tc>
                  <a:txBody>
                    <a:bodyPr/>
                    <a:lstStyle/>
                    <a:p>
                      <a:pPr marL="0" marR="0" algn="just">
                        <a:lnSpc>
                          <a:spcPct val="115000"/>
                        </a:lnSpc>
                        <a:spcBef>
                          <a:spcPts val="0"/>
                        </a:spcBef>
                        <a:spcAft>
                          <a:spcPts val="0"/>
                        </a:spcAft>
                      </a:pPr>
                      <a:r>
                        <a:rPr lang="en-IN" sz="1400">
                          <a:effectLst/>
                        </a:rPr>
                        <a:t>Actions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7">
                  <a:txBody>
                    <a:bodyPr/>
                    <a:lstStyle/>
                    <a:p>
                      <a:pPr marL="0" marR="0" algn="just">
                        <a:lnSpc>
                          <a:spcPct val="115000"/>
                        </a:lnSpc>
                        <a:spcBef>
                          <a:spcPts val="0"/>
                        </a:spcBef>
                        <a:spcAft>
                          <a:spcPts val="0"/>
                        </a:spcAft>
                      </a:pPr>
                      <a:r>
                        <a:rPr lang="en-IN" sz="1400">
                          <a:effectLst/>
                        </a:rPr>
                        <a:t>Action Entries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2329429164"/>
                  </a:ext>
                </a:extLst>
              </a:tr>
              <a:tr h="363712">
                <a:tc>
                  <a:txBody>
                    <a:bodyPr/>
                    <a:lstStyle/>
                    <a:p>
                      <a:pPr marL="0" marR="0" algn="just">
                        <a:lnSpc>
                          <a:spcPct val="115000"/>
                        </a:lnSpc>
                        <a:spcBef>
                          <a:spcPts val="0"/>
                        </a:spcBef>
                        <a:spcAft>
                          <a:spcPts val="0"/>
                        </a:spcAft>
                      </a:pPr>
                      <a:r>
                        <a:rPr lang="en-IN" sz="1400">
                          <a:effectLst/>
                        </a:rPr>
                        <a:t>a1: com1 = 0.10*Sales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pPr marL="0" marR="0" algn="just">
                        <a:lnSpc>
                          <a:spcPct val="115000"/>
                        </a:lnSpc>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483308178"/>
                  </a:ext>
                </a:extLst>
              </a:tr>
              <a:tr h="750124">
                <a:tc>
                  <a:txBody>
                    <a:bodyPr/>
                    <a:lstStyle/>
                    <a:p>
                      <a:pPr marL="0" marR="0" algn="just">
                        <a:lnSpc>
                          <a:spcPct val="115000"/>
                        </a:lnSpc>
                        <a:spcBef>
                          <a:spcPts val="0"/>
                        </a:spcBef>
                        <a:spcAft>
                          <a:spcPts val="0"/>
                        </a:spcAft>
                      </a:pPr>
                      <a:r>
                        <a:rPr lang="en-IN" sz="1400">
                          <a:effectLst/>
                        </a:rPr>
                        <a:t>a2: com2 = com1+0.15*(sales-1000)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pPr marL="0" marR="0" algn="just">
                        <a:lnSpc>
                          <a:spcPct val="115000"/>
                        </a:lnSpc>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903976920"/>
                  </a:ext>
                </a:extLst>
              </a:tr>
              <a:tr h="750124">
                <a:tc>
                  <a:txBody>
                    <a:bodyPr/>
                    <a:lstStyle/>
                    <a:p>
                      <a:pPr marL="0" marR="0" algn="just">
                        <a:lnSpc>
                          <a:spcPct val="115000"/>
                        </a:lnSpc>
                        <a:spcBef>
                          <a:spcPts val="0"/>
                        </a:spcBef>
                        <a:spcAft>
                          <a:spcPts val="0"/>
                        </a:spcAft>
                      </a:pPr>
                      <a:r>
                        <a:rPr lang="en-IN" sz="1400">
                          <a:effectLst/>
                        </a:rPr>
                        <a:t>a3: com3 = com2+0.20*(sales-1800)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pPr marL="0" marR="0" algn="just">
                        <a:lnSpc>
                          <a:spcPct val="115000"/>
                        </a:lnSpc>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889591866"/>
                  </a:ext>
                </a:extLst>
              </a:tr>
              <a:tr h="363712">
                <a:tc>
                  <a:txBody>
                    <a:bodyPr/>
                    <a:lstStyle/>
                    <a:p>
                      <a:pPr marL="0" marR="0" algn="just">
                        <a:lnSpc>
                          <a:spcPct val="115000"/>
                        </a:lnSpc>
                        <a:spcBef>
                          <a:spcPts val="0"/>
                        </a:spcBef>
                        <a:spcAft>
                          <a:spcPts val="0"/>
                        </a:spcAft>
                      </a:pPr>
                      <a:r>
                        <a:rPr lang="en-IN" sz="1400">
                          <a:effectLst/>
                        </a:rPr>
                        <a:t>a4: Invalid Locks input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pPr marL="0" marR="0" algn="just">
                        <a:lnSpc>
                          <a:spcPct val="115000"/>
                        </a:lnSpc>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287086504"/>
                  </a:ext>
                </a:extLst>
              </a:tr>
              <a:tr h="363712">
                <a:tc>
                  <a:txBody>
                    <a:bodyPr/>
                    <a:lstStyle/>
                    <a:p>
                      <a:pPr marL="0" marR="0" algn="just">
                        <a:lnSpc>
                          <a:spcPct val="115000"/>
                        </a:lnSpc>
                        <a:spcBef>
                          <a:spcPts val="0"/>
                        </a:spcBef>
                        <a:spcAft>
                          <a:spcPts val="0"/>
                        </a:spcAft>
                      </a:pPr>
                      <a:r>
                        <a:rPr lang="en-IN" sz="1400">
                          <a:effectLst/>
                        </a:rPr>
                        <a:t>a4: Invalid Stocks input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pPr marL="0" marR="0" algn="just">
                        <a:lnSpc>
                          <a:spcPct val="115000"/>
                        </a:lnSpc>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672665370"/>
                  </a:ext>
                </a:extLst>
              </a:tr>
              <a:tr h="363712">
                <a:tc>
                  <a:txBody>
                    <a:bodyPr/>
                    <a:lstStyle/>
                    <a:p>
                      <a:pPr marL="0" marR="0" algn="just">
                        <a:lnSpc>
                          <a:spcPct val="115000"/>
                        </a:lnSpc>
                        <a:spcBef>
                          <a:spcPts val="0"/>
                        </a:spcBef>
                        <a:spcAft>
                          <a:spcPts val="0"/>
                        </a:spcAft>
                      </a:pPr>
                      <a:r>
                        <a:rPr lang="en-IN" sz="1400">
                          <a:effectLst/>
                        </a:rPr>
                        <a:t>a4: Invalid Barrels input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just">
                        <a:lnSpc>
                          <a:spcPct val="115000"/>
                        </a:lnSpc>
                        <a:spcBef>
                          <a:spcPts val="0"/>
                        </a:spcBef>
                        <a:spcAft>
                          <a:spcPts val="0"/>
                        </a:spcAft>
                      </a:pPr>
                      <a:r>
                        <a:rPr lang="en-IN" sz="1400">
                          <a:effectLst/>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pPr marL="0" marR="0" algn="just">
                        <a:lnSpc>
                          <a:spcPct val="115000"/>
                        </a:lnSpc>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312160211"/>
                  </a:ext>
                </a:extLst>
              </a:tr>
            </a:tbl>
          </a:graphicData>
        </a:graphic>
      </p:graphicFrame>
    </p:spTree>
    <p:extLst>
      <p:ext uri="{BB962C8B-B14F-4D97-AF65-F5344CB8AC3E}">
        <p14:creationId xmlns:p14="http://schemas.microsoft.com/office/powerpoint/2010/main" val="36691478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5770F0-4B5A-42BB-9722-4B6538F042ED}"/>
              </a:ext>
            </a:extLst>
          </p:cNvPr>
          <p:cNvSpPr>
            <a:spLocks noGrp="1"/>
          </p:cNvSpPr>
          <p:nvPr>
            <p:ph type="title"/>
          </p:nvPr>
        </p:nvSpPr>
        <p:spPr>
          <a:xfrm>
            <a:off x="639417" y="192846"/>
            <a:ext cx="10515600" cy="244475"/>
          </a:xfrm>
        </p:spPr>
        <p:txBody>
          <a:bodyPr>
            <a:normAutofit fontScale="90000"/>
          </a:bodyPr>
          <a:lstStyle/>
          <a:p>
            <a:r>
              <a:rPr lang="en-US" sz="2800" b="1" dirty="0"/>
              <a:t>Decision Table Test Cases</a:t>
            </a:r>
          </a:p>
        </p:txBody>
      </p:sp>
      <p:graphicFrame>
        <p:nvGraphicFramePr>
          <p:cNvPr id="5" name="Content Placeholder 4">
            <a:extLst>
              <a:ext uri="{FF2B5EF4-FFF2-40B4-BE49-F238E27FC236}">
                <a16:creationId xmlns:a16="http://schemas.microsoft.com/office/drawing/2014/main" xmlns="" id="{BCF42643-B22E-46D4-825F-BF724740C96E}"/>
              </a:ext>
            </a:extLst>
          </p:cNvPr>
          <p:cNvGraphicFramePr>
            <a:graphicFrameLocks noGrp="1"/>
          </p:cNvGraphicFramePr>
          <p:nvPr>
            <p:ph idx="1"/>
            <p:extLst/>
          </p:nvPr>
        </p:nvGraphicFramePr>
        <p:xfrm>
          <a:off x="1908314" y="636106"/>
          <a:ext cx="8786190" cy="5332059"/>
        </p:xfrm>
        <a:graphic>
          <a:graphicData uri="http://schemas.openxmlformats.org/drawingml/2006/table">
            <a:tbl>
              <a:tblPr firstRow="1" firstCol="1" bandRow="1">
                <a:tableStyleId>{5C22544A-7EE6-4342-B048-85BDC9FD1C3A}</a:tableStyleId>
              </a:tblPr>
              <a:tblGrid>
                <a:gridCol w="508450">
                  <a:extLst>
                    <a:ext uri="{9D8B030D-6E8A-4147-A177-3AD203B41FA5}">
                      <a16:colId xmlns:a16="http://schemas.microsoft.com/office/drawing/2014/main" xmlns="" val="2222592203"/>
                    </a:ext>
                  </a:extLst>
                </a:gridCol>
                <a:gridCol w="1814984">
                  <a:extLst>
                    <a:ext uri="{9D8B030D-6E8A-4147-A177-3AD203B41FA5}">
                      <a16:colId xmlns:a16="http://schemas.microsoft.com/office/drawing/2014/main" xmlns="" val="4059555633"/>
                    </a:ext>
                  </a:extLst>
                </a:gridCol>
                <a:gridCol w="771753">
                  <a:extLst>
                    <a:ext uri="{9D8B030D-6E8A-4147-A177-3AD203B41FA5}">
                      <a16:colId xmlns:a16="http://schemas.microsoft.com/office/drawing/2014/main" xmlns="" val="2384233638"/>
                    </a:ext>
                  </a:extLst>
                </a:gridCol>
                <a:gridCol w="843482">
                  <a:extLst>
                    <a:ext uri="{9D8B030D-6E8A-4147-A177-3AD203B41FA5}">
                      <a16:colId xmlns:a16="http://schemas.microsoft.com/office/drawing/2014/main" xmlns="" val="3603407243"/>
                    </a:ext>
                  </a:extLst>
                </a:gridCol>
                <a:gridCol w="938816">
                  <a:extLst>
                    <a:ext uri="{9D8B030D-6E8A-4147-A177-3AD203B41FA5}">
                      <a16:colId xmlns:a16="http://schemas.microsoft.com/office/drawing/2014/main" xmlns="" val="2931684631"/>
                    </a:ext>
                  </a:extLst>
                </a:gridCol>
                <a:gridCol w="1933017">
                  <a:extLst>
                    <a:ext uri="{9D8B030D-6E8A-4147-A177-3AD203B41FA5}">
                      <a16:colId xmlns:a16="http://schemas.microsoft.com/office/drawing/2014/main" xmlns="" val="4213064401"/>
                    </a:ext>
                  </a:extLst>
                </a:gridCol>
                <a:gridCol w="1158538">
                  <a:extLst>
                    <a:ext uri="{9D8B030D-6E8A-4147-A177-3AD203B41FA5}">
                      <a16:colId xmlns:a16="http://schemas.microsoft.com/office/drawing/2014/main" xmlns="" val="535852948"/>
                    </a:ext>
                  </a:extLst>
                </a:gridCol>
                <a:gridCol w="817150">
                  <a:extLst>
                    <a:ext uri="{9D8B030D-6E8A-4147-A177-3AD203B41FA5}">
                      <a16:colId xmlns:a16="http://schemas.microsoft.com/office/drawing/2014/main" xmlns="" val="1569819429"/>
                    </a:ext>
                  </a:extLst>
                </a:gridCol>
              </a:tblGrid>
              <a:tr h="423624">
                <a:tc>
                  <a:txBody>
                    <a:bodyPr/>
                    <a:lstStyle/>
                    <a:p>
                      <a:pPr marL="0" marR="0" algn="just">
                        <a:lnSpc>
                          <a:spcPct val="115000"/>
                        </a:lnSpc>
                        <a:spcBef>
                          <a:spcPts val="0"/>
                        </a:spcBef>
                        <a:spcAft>
                          <a:spcPts val="0"/>
                        </a:spcAft>
                      </a:pPr>
                      <a:r>
                        <a:rPr lang="en-IN" sz="1600">
                          <a:effectLst/>
                        </a:rPr>
                        <a:t>TC ID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dirty="0">
                          <a:effectLst/>
                        </a:rPr>
                        <a:t>Test Case Description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Locks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Stocks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Barrels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Expected Output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IN" sz="1600">
                          <a:effectLst/>
                        </a:rPr>
                        <a:t>Actual Output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Status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937072210"/>
                  </a:ext>
                </a:extLst>
              </a:tr>
              <a:tr h="1192133">
                <a:tc>
                  <a:txBody>
                    <a:bodyPr/>
                    <a:lstStyle/>
                    <a:p>
                      <a:pPr marL="0" marR="0" algn="just">
                        <a:lnSpc>
                          <a:spcPct val="115000"/>
                        </a:lnSpc>
                        <a:spcBef>
                          <a:spcPts val="0"/>
                        </a:spcBef>
                        <a:spcAft>
                          <a:spcPts val="0"/>
                        </a:spcAft>
                      </a:pPr>
                      <a:r>
                        <a:rPr lang="en-IN" sz="16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Enter Invalid for locks and valid for stocks and barrels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40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45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Value of locks not in the range 1..70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71439656"/>
                  </a:ext>
                </a:extLst>
              </a:tr>
              <a:tr h="941300">
                <a:tc>
                  <a:txBody>
                    <a:bodyPr/>
                    <a:lstStyle/>
                    <a:p>
                      <a:pPr marL="0" marR="0" algn="just">
                        <a:lnSpc>
                          <a:spcPct val="115000"/>
                        </a:lnSpc>
                        <a:spcBef>
                          <a:spcPts val="0"/>
                        </a:spcBef>
                        <a:spcAft>
                          <a:spcPts val="0"/>
                        </a:spcAft>
                      </a:pPr>
                      <a:r>
                        <a:rPr lang="en-IN" sz="16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Enter Invalid for locks and valid for stocks and barrels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90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40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45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Value of locks not in the range 1..70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827891048"/>
                  </a:ext>
                </a:extLst>
              </a:tr>
              <a:tr h="1040370">
                <a:tc>
                  <a:txBody>
                    <a:bodyPr/>
                    <a:lstStyle/>
                    <a:p>
                      <a:pPr marL="0" marR="0" algn="just">
                        <a:lnSpc>
                          <a:spcPct val="115000"/>
                        </a:lnSpc>
                        <a:spcBef>
                          <a:spcPts val="0"/>
                        </a:spcBef>
                        <a:spcAft>
                          <a:spcPts val="0"/>
                        </a:spcAft>
                      </a:pPr>
                      <a:r>
                        <a:rPr lang="en-IN" sz="16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Enter Invalid for stocks and valid for locks and barrels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45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Value of stocks not in the range 1..80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696171588"/>
                  </a:ext>
                </a:extLst>
              </a:tr>
              <a:tr h="1597424">
                <a:tc>
                  <a:txBody>
                    <a:bodyPr/>
                    <a:lstStyle/>
                    <a:p>
                      <a:pPr marL="0" marR="0" algn="just">
                        <a:lnSpc>
                          <a:spcPct val="115000"/>
                        </a:lnSpc>
                        <a:spcBef>
                          <a:spcPts val="0"/>
                        </a:spcBef>
                        <a:spcAft>
                          <a:spcPts val="0"/>
                        </a:spcAft>
                      </a:pPr>
                      <a:r>
                        <a:rPr lang="en-IN" sz="16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Enter Invalid for stocks and valid for locks and barrels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dirty="0">
                          <a:effectLst/>
                        </a:rPr>
                        <a:t>35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100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45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Value of stocks not in the range 1..80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6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856761305"/>
                  </a:ext>
                </a:extLst>
              </a:tr>
            </a:tbl>
          </a:graphicData>
        </a:graphic>
      </p:graphicFrame>
    </p:spTree>
    <p:extLst>
      <p:ext uri="{BB962C8B-B14F-4D97-AF65-F5344CB8AC3E}">
        <p14:creationId xmlns:p14="http://schemas.microsoft.com/office/powerpoint/2010/main" val="10036121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xmlns="" id="{7E3E6AE0-1E8F-4C7A-BB27-9161A8B6F1C4}"/>
              </a:ext>
            </a:extLst>
          </p:cNvPr>
          <p:cNvGraphicFramePr>
            <a:graphicFrameLocks noGrp="1"/>
          </p:cNvGraphicFramePr>
          <p:nvPr>
            <p:ph idx="1"/>
            <p:extLst/>
          </p:nvPr>
        </p:nvGraphicFramePr>
        <p:xfrm>
          <a:off x="1736036" y="1245704"/>
          <a:ext cx="8375373" cy="4982817"/>
        </p:xfrm>
        <a:graphic>
          <a:graphicData uri="http://schemas.openxmlformats.org/drawingml/2006/table">
            <a:tbl>
              <a:tblPr firstRow="1" firstCol="1" bandRow="1">
                <a:tableStyleId>{5C22544A-7EE6-4342-B048-85BDC9FD1C3A}</a:tableStyleId>
              </a:tblPr>
              <a:tblGrid>
                <a:gridCol w="484676">
                  <a:extLst>
                    <a:ext uri="{9D8B030D-6E8A-4147-A177-3AD203B41FA5}">
                      <a16:colId xmlns:a16="http://schemas.microsoft.com/office/drawing/2014/main" xmlns="" val="300605649"/>
                    </a:ext>
                  </a:extLst>
                </a:gridCol>
                <a:gridCol w="1730119">
                  <a:extLst>
                    <a:ext uri="{9D8B030D-6E8A-4147-A177-3AD203B41FA5}">
                      <a16:colId xmlns:a16="http://schemas.microsoft.com/office/drawing/2014/main" xmlns="" val="270224480"/>
                    </a:ext>
                  </a:extLst>
                </a:gridCol>
                <a:gridCol w="735669">
                  <a:extLst>
                    <a:ext uri="{9D8B030D-6E8A-4147-A177-3AD203B41FA5}">
                      <a16:colId xmlns:a16="http://schemas.microsoft.com/office/drawing/2014/main" xmlns="" val="3401992459"/>
                    </a:ext>
                  </a:extLst>
                </a:gridCol>
                <a:gridCol w="804043">
                  <a:extLst>
                    <a:ext uri="{9D8B030D-6E8A-4147-A177-3AD203B41FA5}">
                      <a16:colId xmlns:a16="http://schemas.microsoft.com/office/drawing/2014/main" xmlns="" val="3521956202"/>
                    </a:ext>
                  </a:extLst>
                </a:gridCol>
                <a:gridCol w="894920">
                  <a:extLst>
                    <a:ext uri="{9D8B030D-6E8A-4147-A177-3AD203B41FA5}">
                      <a16:colId xmlns:a16="http://schemas.microsoft.com/office/drawing/2014/main" xmlns="" val="2580214648"/>
                    </a:ext>
                  </a:extLst>
                </a:gridCol>
                <a:gridCol w="1153702">
                  <a:extLst>
                    <a:ext uri="{9D8B030D-6E8A-4147-A177-3AD203B41FA5}">
                      <a16:colId xmlns:a16="http://schemas.microsoft.com/office/drawing/2014/main" xmlns="" val="4270028006"/>
                    </a:ext>
                  </a:extLst>
                </a:gridCol>
                <a:gridCol w="688932">
                  <a:extLst>
                    <a:ext uri="{9D8B030D-6E8A-4147-A177-3AD203B41FA5}">
                      <a16:colId xmlns:a16="http://schemas.microsoft.com/office/drawing/2014/main" xmlns="" val="573729167"/>
                    </a:ext>
                  </a:extLst>
                </a:gridCol>
                <a:gridCol w="1104369">
                  <a:extLst>
                    <a:ext uri="{9D8B030D-6E8A-4147-A177-3AD203B41FA5}">
                      <a16:colId xmlns:a16="http://schemas.microsoft.com/office/drawing/2014/main" xmlns="" val="148689060"/>
                    </a:ext>
                  </a:extLst>
                </a:gridCol>
                <a:gridCol w="778943">
                  <a:extLst>
                    <a:ext uri="{9D8B030D-6E8A-4147-A177-3AD203B41FA5}">
                      <a16:colId xmlns:a16="http://schemas.microsoft.com/office/drawing/2014/main" xmlns="" val="2059760538"/>
                    </a:ext>
                  </a:extLst>
                </a:gridCol>
              </a:tblGrid>
              <a:tr h="1175511">
                <a:tc>
                  <a:txBody>
                    <a:bodyPr/>
                    <a:lstStyle/>
                    <a:p>
                      <a:pPr marL="0" marR="0" algn="just">
                        <a:lnSpc>
                          <a:spcPct val="115000"/>
                        </a:lnSpc>
                        <a:spcBef>
                          <a:spcPts val="0"/>
                        </a:spcBef>
                        <a:spcAft>
                          <a:spcPts val="0"/>
                        </a:spcAft>
                      </a:pPr>
                      <a:r>
                        <a:rPr lang="en-IN" sz="1400">
                          <a:effectLst/>
                        </a:rPr>
                        <a:t>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Enter Invalid for barrels and valid for locks and stocks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35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40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-10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just">
                        <a:lnSpc>
                          <a:spcPct val="115000"/>
                        </a:lnSpc>
                        <a:spcBef>
                          <a:spcPts val="0"/>
                        </a:spcBef>
                        <a:spcAft>
                          <a:spcPts val="0"/>
                        </a:spcAft>
                      </a:pPr>
                      <a:r>
                        <a:rPr lang="en-IN" sz="1400">
                          <a:effectLst/>
                        </a:rPr>
                        <a:t>Value of barrels not in the range 1..80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marL="0" marR="0" algn="just">
                        <a:lnSpc>
                          <a:spcPct val="115000"/>
                        </a:lnSpc>
                        <a:spcBef>
                          <a:spcPts val="0"/>
                        </a:spcBef>
                        <a:spcAft>
                          <a:spcPts val="0"/>
                        </a:spcAft>
                      </a:pPr>
                      <a:r>
                        <a:rPr lang="en-IN" sz="14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277766368"/>
                  </a:ext>
                </a:extLst>
              </a:tr>
              <a:tr h="1175511">
                <a:tc>
                  <a:txBody>
                    <a:bodyPr/>
                    <a:lstStyle/>
                    <a:p>
                      <a:pPr marL="0" marR="0" algn="just">
                        <a:lnSpc>
                          <a:spcPct val="115000"/>
                        </a:lnSpc>
                        <a:spcBef>
                          <a:spcPts val="0"/>
                        </a:spcBef>
                        <a:spcAft>
                          <a:spcPts val="0"/>
                        </a:spcAft>
                      </a:pPr>
                      <a:r>
                        <a:rPr lang="en-IN" sz="1400">
                          <a:effectLst/>
                        </a:rPr>
                        <a:t>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Enter Invalid for barrels and valid for locks and stocks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35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40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150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just">
                        <a:lnSpc>
                          <a:spcPct val="115000"/>
                        </a:lnSpc>
                        <a:spcBef>
                          <a:spcPts val="0"/>
                        </a:spcBef>
                        <a:spcAft>
                          <a:spcPts val="0"/>
                        </a:spcAft>
                      </a:pPr>
                      <a:r>
                        <a:rPr lang="en-IN" sz="1400">
                          <a:effectLst/>
                        </a:rPr>
                        <a:t>Value of barrels not in the range 1..80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marL="0" marR="0" algn="just">
                        <a:lnSpc>
                          <a:spcPct val="115000"/>
                        </a:lnSpc>
                        <a:spcBef>
                          <a:spcPts val="0"/>
                        </a:spcBef>
                        <a:spcAft>
                          <a:spcPts val="0"/>
                        </a:spcAft>
                      </a:pPr>
                      <a:r>
                        <a:rPr lang="en-IN" sz="14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469199016"/>
                  </a:ext>
                </a:extLst>
              </a:tr>
              <a:tr h="877265">
                <a:tc>
                  <a:txBody>
                    <a:bodyPr/>
                    <a:lstStyle/>
                    <a:p>
                      <a:pPr marL="0" marR="0" algn="just">
                        <a:lnSpc>
                          <a:spcPct val="115000"/>
                        </a:lnSpc>
                        <a:spcBef>
                          <a:spcPts val="0"/>
                        </a:spcBef>
                        <a:spcAft>
                          <a:spcPts val="0"/>
                        </a:spcAft>
                      </a:pPr>
                      <a:r>
                        <a:rPr lang="en-IN" sz="1400">
                          <a:effectLst/>
                        </a:rPr>
                        <a:t>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Enter inputs where sales &lt;1000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Sales:500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a1:50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895077188"/>
                  </a:ext>
                </a:extLst>
              </a:tr>
              <a:tr h="877265">
                <a:tc>
                  <a:txBody>
                    <a:bodyPr/>
                    <a:lstStyle/>
                    <a:p>
                      <a:pPr marL="0" marR="0" algn="just">
                        <a:lnSpc>
                          <a:spcPct val="115000"/>
                        </a:lnSpc>
                        <a:spcBef>
                          <a:spcPts val="0"/>
                        </a:spcBef>
                        <a:spcAft>
                          <a:spcPts val="0"/>
                        </a:spcAft>
                      </a:pPr>
                      <a:r>
                        <a:rPr lang="en-IN" sz="1400">
                          <a:effectLst/>
                        </a:rPr>
                        <a:t>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Enter inputs where sales &gt;1000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Sales:1500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a2: 175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780375031"/>
                  </a:ext>
                </a:extLst>
              </a:tr>
              <a:tr h="877265">
                <a:tc>
                  <a:txBody>
                    <a:bodyPr/>
                    <a:lstStyle/>
                    <a:p>
                      <a:pPr marL="0" marR="0" algn="just">
                        <a:lnSpc>
                          <a:spcPct val="115000"/>
                        </a:lnSpc>
                        <a:spcBef>
                          <a:spcPts val="0"/>
                        </a:spcBef>
                        <a:spcAft>
                          <a:spcPts val="0"/>
                        </a:spcAft>
                      </a:pPr>
                      <a:r>
                        <a:rPr lang="en-IN" sz="1400">
                          <a:effectLst/>
                        </a:rPr>
                        <a:t>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Enter inputs where sales &gt;1800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25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25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25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Sales:2500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a:effectLst/>
                        </a:rPr>
                        <a:t>a3: 360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IN" sz="14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553783757"/>
                  </a:ext>
                </a:extLst>
              </a:tr>
            </a:tbl>
          </a:graphicData>
        </a:graphic>
      </p:graphicFrame>
      <p:sp>
        <p:nvSpPr>
          <p:cNvPr id="5" name="TextBox 4">
            <a:extLst>
              <a:ext uri="{FF2B5EF4-FFF2-40B4-BE49-F238E27FC236}">
                <a16:creationId xmlns:a16="http://schemas.microsoft.com/office/drawing/2014/main" xmlns="" id="{6670D060-05A1-440B-BBF4-3AAF08E465E0}"/>
              </a:ext>
            </a:extLst>
          </p:cNvPr>
          <p:cNvSpPr txBox="1"/>
          <p:nvPr/>
        </p:nvSpPr>
        <p:spPr>
          <a:xfrm>
            <a:off x="1351721" y="311705"/>
            <a:ext cx="6096000" cy="369332"/>
          </a:xfrm>
          <a:prstGeom prst="rect">
            <a:avLst/>
          </a:prstGeom>
          <a:noFill/>
        </p:spPr>
        <p:txBody>
          <a:bodyPr wrap="square">
            <a:spAutoFit/>
          </a:bodyPr>
          <a:lstStyle/>
          <a:p>
            <a:r>
              <a:rPr lang="en-US" sz="1800" b="1" dirty="0"/>
              <a:t>Decision Table Test Cases</a:t>
            </a:r>
            <a:endParaRPr lang="en-US" dirty="0"/>
          </a:p>
        </p:txBody>
      </p:sp>
    </p:spTree>
    <p:extLst>
      <p:ext uri="{BB962C8B-B14F-4D97-AF65-F5344CB8AC3E}">
        <p14:creationId xmlns:p14="http://schemas.microsoft.com/office/powerpoint/2010/main" val="11882079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6"/>
            <a:ext cx="10515600" cy="428250"/>
          </a:xfrm>
        </p:spPr>
        <p:txBody>
          <a:bodyPr>
            <a:normAutofit fontScale="90000"/>
          </a:bodyPr>
          <a:lstStyle/>
          <a:p>
            <a:r>
              <a:rPr lang="en-US" sz="3200" b="1" dirty="0" smtClean="0"/>
              <a:t>EXERCISE-3</a:t>
            </a:r>
            <a:endParaRPr lang="en-US" sz="3200" b="1" dirty="0"/>
          </a:p>
        </p:txBody>
      </p:sp>
      <p:sp>
        <p:nvSpPr>
          <p:cNvPr id="3" name="Content Placeholder 2"/>
          <p:cNvSpPr>
            <a:spLocks noGrp="1"/>
          </p:cNvSpPr>
          <p:nvPr>
            <p:ph idx="1"/>
          </p:nvPr>
        </p:nvSpPr>
        <p:spPr>
          <a:xfrm>
            <a:off x="838200" y="981635"/>
            <a:ext cx="10515600" cy="5612187"/>
          </a:xfrm>
        </p:spPr>
        <p:txBody>
          <a:bodyPr>
            <a:normAutofit fontScale="77500" lnSpcReduction="20000"/>
          </a:bodyPr>
          <a:lstStyle/>
          <a:p>
            <a:pPr marL="0" indent="0">
              <a:buNone/>
            </a:pPr>
            <a:r>
              <a:rPr lang="en-US" b="1" dirty="0"/>
              <a:t>Problem Definition:</a:t>
            </a:r>
            <a:r>
              <a:rPr lang="en-US" dirty="0"/>
              <a:t> </a:t>
            </a:r>
          </a:p>
          <a:p>
            <a:r>
              <a:rPr lang="en-US" dirty="0"/>
              <a:t>"Next Date" is a function consisting of three variables like: month, date and year. It returns the date of next day as output. It reads current date as input date. </a:t>
            </a:r>
            <a:br>
              <a:rPr lang="en-US" dirty="0"/>
            </a:br>
            <a:r>
              <a:rPr lang="en-US" dirty="0"/>
              <a:t/>
            </a:r>
            <a:br>
              <a:rPr lang="en-US" dirty="0"/>
            </a:br>
            <a:r>
              <a:rPr lang="en-US" dirty="0"/>
              <a:t>The constraints are</a:t>
            </a:r>
          </a:p>
          <a:p>
            <a:r>
              <a:rPr lang="en-US" dirty="0"/>
              <a:t>C1: 1 ≤ month ≤ 12 </a:t>
            </a:r>
            <a:br>
              <a:rPr lang="en-US" dirty="0"/>
            </a:br>
            <a:r>
              <a:rPr lang="en-US" dirty="0"/>
              <a:t>C2: 1 ≤ day ≤ 31</a:t>
            </a:r>
            <a:br>
              <a:rPr lang="en-US" dirty="0"/>
            </a:br>
            <a:r>
              <a:rPr lang="en-US" dirty="0"/>
              <a:t>C3: 1812 ≤ year ≤ 2020.</a:t>
            </a:r>
          </a:p>
          <a:p>
            <a:r>
              <a:rPr lang="en-US" dirty="0"/>
              <a:t>If any one condition out of C1, C2 or C3 fails, then this function produces an output "value of month not in the range 1...12".</a:t>
            </a:r>
          </a:p>
          <a:p>
            <a:r>
              <a:rPr lang="en-US" dirty="0"/>
              <a:t>Since many combinations of dates can exist, hence we can simply display one message for this function: "Invalid Input Date".</a:t>
            </a:r>
          </a:p>
          <a:p>
            <a:r>
              <a:rPr lang="en-US" dirty="0"/>
              <a:t>A very common and popular problem occurs if the year is a leap year. We have taken into consideration that there are 31 days in a month. But what happens if a month has 30 days or even 29 or 28 days? </a:t>
            </a:r>
            <a:endParaRPr lang="en-US" dirty="0" smtClean="0"/>
          </a:p>
          <a:p>
            <a:r>
              <a:rPr lang="en-US" dirty="0"/>
              <a:t>A year is called as a leap year if it is divisible by 4.</a:t>
            </a:r>
          </a:p>
          <a:p>
            <a:pPr marL="0" indent="0">
              <a:buNone/>
            </a:pPr>
            <a:r>
              <a:rPr lang="en-US" dirty="0"/>
              <a:t/>
            </a:r>
            <a:br>
              <a:rPr lang="en-US" dirty="0"/>
            </a:br>
            <a:r>
              <a:rPr lang="en-US" dirty="0"/>
              <a:t/>
            </a:r>
            <a:br>
              <a:rPr lang="en-US" dirty="0"/>
            </a:br>
            <a:r>
              <a:rPr lang="en-US" b="1" dirty="0"/>
              <a:t> </a:t>
            </a:r>
            <a:endParaRPr lang="en-US" dirty="0"/>
          </a:p>
          <a:p>
            <a:endParaRPr lang="en-US" dirty="0"/>
          </a:p>
        </p:txBody>
      </p:sp>
    </p:spTree>
    <p:extLst>
      <p:ext uri="{BB962C8B-B14F-4D97-AF65-F5344CB8AC3E}">
        <p14:creationId xmlns:p14="http://schemas.microsoft.com/office/powerpoint/2010/main" val="29621997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28600"/>
            <a:ext cx="10515600" cy="5948363"/>
          </a:xfrm>
        </p:spPr>
        <p:txBody>
          <a:bodyPr>
            <a:normAutofit fontScale="70000" lnSpcReduction="20000"/>
          </a:bodyPr>
          <a:lstStyle/>
          <a:p>
            <a:pPr marL="0" indent="0">
              <a:buNone/>
            </a:pPr>
            <a:r>
              <a:rPr lang="en-US" b="1" dirty="0"/>
              <a:t>#include&lt;</a:t>
            </a:r>
            <a:r>
              <a:rPr lang="en-US" b="1" dirty="0" err="1"/>
              <a:t>stdio.h</a:t>
            </a:r>
            <a:r>
              <a:rPr lang="en-US" b="1" dirty="0"/>
              <a:t>&gt;</a:t>
            </a:r>
            <a:endParaRPr lang="en-US" dirty="0"/>
          </a:p>
          <a:p>
            <a:pPr marL="0" indent="0">
              <a:buNone/>
            </a:pPr>
            <a:r>
              <a:rPr lang="en-US" b="1" dirty="0"/>
              <a:t>#include&lt;</a:t>
            </a:r>
            <a:r>
              <a:rPr lang="en-US" b="1" dirty="0" err="1"/>
              <a:t>ctype.h</a:t>
            </a:r>
            <a:r>
              <a:rPr lang="en-US" b="1" dirty="0"/>
              <a:t>&gt;</a:t>
            </a:r>
            <a:endParaRPr lang="en-US" dirty="0"/>
          </a:p>
          <a:p>
            <a:pPr marL="0" indent="0">
              <a:buNone/>
            </a:pPr>
            <a:r>
              <a:rPr lang="en-US" b="1" dirty="0" err="1"/>
              <a:t>int</a:t>
            </a:r>
            <a:r>
              <a:rPr lang="en-US" b="1" dirty="0"/>
              <a:t> check(</a:t>
            </a:r>
            <a:r>
              <a:rPr lang="en-US" b="1" dirty="0" err="1"/>
              <a:t>int</a:t>
            </a:r>
            <a:r>
              <a:rPr lang="en-US" b="1" dirty="0"/>
              <a:t> </a:t>
            </a:r>
            <a:r>
              <a:rPr lang="en-US" b="1" dirty="0" err="1"/>
              <a:t>day,int</a:t>
            </a:r>
            <a:r>
              <a:rPr lang="en-US" b="1" dirty="0"/>
              <a:t> month)</a:t>
            </a:r>
            <a:endParaRPr lang="en-US" dirty="0"/>
          </a:p>
          <a:p>
            <a:pPr marL="0" indent="0">
              <a:buNone/>
            </a:pPr>
            <a:r>
              <a:rPr lang="en-US" b="1" dirty="0"/>
              <a:t>{</a:t>
            </a:r>
            <a:endParaRPr lang="en-US" dirty="0"/>
          </a:p>
          <a:p>
            <a:pPr marL="0" indent="0">
              <a:buNone/>
            </a:pPr>
            <a:r>
              <a:rPr lang="en-US" b="1" dirty="0"/>
              <a:t>    if((month==4||month==6||month==9 ||month==11) &amp;&amp; day==31)</a:t>
            </a:r>
            <a:endParaRPr lang="en-US" dirty="0"/>
          </a:p>
          <a:p>
            <a:pPr marL="0" indent="0">
              <a:buNone/>
            </a:pPr>
            <a:r>
              <a:rPr lang="en-US" b="1" dirty="0"/>
              <a:t>  </a:t>
            </a:r>
            <a:r>
              <a:rPr lang="en-US" b="1" dirty="0" smtClean="0"/>
              <a:t> </a:t>
            </a:r>
            <a:r>
              <a:rPr lang="en-US" b="1" dirty="0"/>
              <a:t>return 1;</a:t>
            </a:r>
            <a:endParaRPr lang="en-US" dirty="0"/>
          </a:p>
          <a:p>
            <a:pPr marL="0" indent="0">
              <a:buNone/>
            </a:pPr>
            <a:r>
              <a:rPr lang="en-US" b="1" dirty="0"/>
              <a:t> </a:t>
            </a:r>
            <a:r>
              <a:rPr lang="en-US" b="1" dirty="0" smtClean="0"/>
              <a:t>  </a:t>
            </a:r>
            <a:r>
              <a:rPr lang="en-US" b="1" dirty="0"/>
              <a:t>else</a:t>
            </a:r>
            <a:endParaRPr lang="en-US" dirty="0"/>
          </a:p>
          <a:p>
            <a:pPr marL="0" indent="0">
              <a:buNone/>
            </a:pPr>
            <a:r>
              <a:rPr lang="en-US" b="1" dirty="0"/>
              <a:t> </a:t>
            </a:r>
            <a:r>
              <a:rPr lang="en-US" b="1" dirty="0" smtClean="0"/>
              <a:t>  return </a:t>
            </a:r>
            <a:r>
              <a:rPr lang="en-US" b="1" dirty="0"/>
              <a:t>0;</a:t>
            </a:r>
            <a:endParaRPr lang="en-US" dirty="0"/>
          </a:p>
          <a:p>
            <a:pPr marL="0" indent="0">
              <a:buNone/>
            </a:pPr>
            <a:r>
              <a:rPr lang="en-US" b="1" dirty="0"/>
              <a:t>}</a:t>
            </a:r>
            <a:endParaRPr lang="en-US" dirty="0"/>
          </a:p>
          <a:p>
            <a:pPr marL="0" indent="0">
              <a:buNone/>
            </a:pPr>
            <a:r>
              <a:rPr lang="en-US" b="1" dirty="0" err="1"/>
              <a:t>int</a:t>
            </a:r>
            <a:r>
              <a:rPr lang="en-US" b="1" dirty="0"/>
              <a:t> </a:t>
            </a:r>
            <a:r>
              <a:rPr lang="en-US" b="1" dirty="0" err="1"/>
              <a:t>isleap</a:t>
            </a:r>
            <a:r>
              <a:rPr lang="en-US" b="1" dirty="0"/>
              <a:t>(</a:t>
            </a:r>
            <a:r>
              <a:rPr lang="en-US" b="1" dirty="0" err="1"/>
              <a:t>int</a:t>
            </a:r>
            <a:r>
              <a:rPr lang="en-US" b="1" dirty="0"/>
              <a:t> year)</a:t>
            </a:r>
            <a:endParaRPr lang="en-US" dirty="0"/>
          </a:p>
          <a:p>
            <a:pPr marL="0" indent="0">
              <a:buNone/>
            </a:pPr>
            <a:r>
              <a:rPr lang="en-US" b="1" dirty="0"/>
              <a:t>{</a:t>
            </a:r>
            <a:endParaRPr lang="en-US" dirty="0"/>
          </a:p>
          <a:p>
            <a:pPr marL="0" indent="0">
              <a:buNone/>
            </a:pPr>
            <a:r>
              <a:rPr lang="en-US" b="1" dirty="0" smtClean="0"/>
              <a:t>   </a:t>
            </a:r>
            <a:r>
              <a:rPr lang="en-US" b="1" dirty="0"/>
              <a:t>if (year % 400 == 0 || (year % 100 != 0 &amp;&amp; year % 4 == 0</a:t>
            </a:r>
            <a:r>
              <a:rPr lang="en-US" b="1" dirty="0" smtClean="0"/>
              <a:t>))</a:t>
            </a:r>
            <a:endParaRPr lang="en-US" dirty="0"/>
          </a:p>
          <a:p>
            <a:pPr marL="0" indent="0">
              <a:buNone/>
            </a:pPr>
            <a:r>
              <a:rPr lang="en-US" b="1" dirty="0" smtClean="0"/>
              <a:t>   </a:t>
            </a:r>
            <a:r>
              <a:rPr lang="en-US" b="1" dirty="0"/>
              <a:t>return 1;</a:t>
            </a:r>
            <a:endParaRPr lang="en-US" dirty="0"/>
          </a:p>
          <a:p>
            <a:pPr marL="0" indent="0">
              <a:buNone/>
            </a:pPr>
            <a:r>
              <a:rPr lang="en-US" b="1" dirty="0" smtClean="0"/>
              <a:t>  </a:t>
            </a:r>
            <a:r>
              <a:rPr lang="en-US" b="1" dirty="0"/>
              <a:t>else</a:t>
            </a:r>
            <a:endParaRPr lang="en-US" dirty="0"/>
          </a:p>
          <a:p>
            <a:pPr marL="0" indent="0">
              <a:buNone/>
            </a:pPr>
            <a:r>
              <a:rPr lang="en-US" b="1" dirty="0" smtClean="0"/>
              <a:t> </a:t>
            </a:r>
            <a:r>
              <a:rPr lang="en-US" b="1" dirty="0"/>
              <a:t>return 0;</a:t>
            </a:r>
            <a:endParaRPr lang="en-US" dirty="0"/>
          </a:p>
          <a:p>
            <a:pPr marL="0" indent="0">
              <a:buNone/>
            </a:pPr>
            <a:r>
              <a:rPr lang="en-US" b="1" dirty="0"/>
              <a:t>}</a:t>
            </a:r>
            <a:endParaRPr lang="en-US" dirty="0"/>
          </a:p>
          <a:p>
            <a:pPr marL="0" indent="0">
              <a:buNone/>
            </a:pPr>
            <a:r>
              <a:rPr lang="en-US" b="1" dirty="0"/>
              <a:t> </a:t>
            </a:r>
            <a:endParaRPr lang="en-US" dirty="0"/>
          </a:p>
          <a:p>
            <a:pPr marL="0" indent="0">
              <a:buNone/>
            </a:pPr>
            <a:endParaRPr lang="en-US" dirty="0"/>
          </a:p>
        </p:txBody>
      </p:sp>
    </p:spTree>
    <p:extLst>
      <p:ext uri="{BB962C8B-B14F-4D97-AF65-F5344CB8AC3E}">
        <p14:creationId xmlns:p14="http://schemas.microsoft.com/office/powerpoint/2010/main" val="2225398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76518"/>
            <a:ext cx="10515600" cy="6481482"/>
          </a:xfrm>
        </p:spPr>
        <p:txBody>
          <a:bodyPr>
            <a:noAutofit/>
          </a:bodyPr>
          <a:lstStyle/>
          <a:p>
            <a:pPr marL="0" indent="0">
              <a:buNone/>
            </a:pPr>
            <a:r>
              <a:rPr lang="en-US" sz="1400" b="1" dirty="0" err="1"/>
              <a:t>int</a:t>
            </a:r>
            <a:r>
              <a:rPr lang="en-US" sz="1400" b="1" dirty="0"/>
              <a:t> main()</a:t>
            </a:r>
          </a:p>
          <a:p>
            <a:pPr marL="0" indent="0">
              <a:buNone/>
            </a:pPr>
            <a:r>
              <a:rPr lang="en-US" sz="1400" b="1" dirty="0"/>
              <a:t>{</a:t>
            </a:r>
          </a:p>
          <a:p>
            <a:pPr marL="0" indent="0">
              <a:buNone/>
            </a:pPr>
            <a:r>
              <a:rPr lang="en-US" sz="1400" b="1" dirty="0"/>
              <a:t>    </a:t>
            </a:r>
            <a:r>
              <a:rPr lang="en-US" sz="1400" b="1" dirty="0" err="1"/>
              <a:t>int</a:t>
            </a:r>
            <a:r>
              <a:rPr lang="en-US" sz="1400" b="1" dirty="0"/>
              <a:t> day, month, year, </a:t>
            </a:r>
            <a:r>
              <a:rPr lang="en-US" sz="1400" b="1" dirty="0" err="1"/>
              <a:t>tomm_day</a:t>
            </a:r>
            <a:r>
              <a:rPr lang="en-US" sz="1400" b="1" dirty="0"/>
              <a:t>, </a:t>
            </a:r>
            <a:r>
              <a:rPr lang="en-US" sz="1400" b="1" dirty="0" err="1"/>
              <a:t>tomm_month</a:t>
            </a:r>
            <a:r>
              <a:rPr lang="en-US" sz="1400" b="1" dirty="0"/>
              <a:t>, </a:t>
            </a:r>
            <a:r>
              <a:rPr lang="en-US" sz="1400" b="1" dirty="0" err="1"/>
              <a:t>tomm_year</a:t>
            </a:r>
            <a:r>
              <a:rPr lang="en-US" sz="1400" b="1" dirty="0"/>
              <a:t>;</a:t>
            </a:r>
          </a:p>
          <a:p>
            <a:pPr marL="0" indent="0">
              <a:buNone/>
            </a:pPr>
            <a:r>
              <a:rPr lang="en-US" sz="1400" b="1" dirty="0"/>
              <a:t>    char flag;</a:t>
            </a:r>
          </a:p>
          <a:p>
            <a:pPr marL="0" indent="0">
              <a:buNone/>
            </a:pPr>
            <a:r>
              <a:rPr lang="en-US" sz="1400" b="1" dirty="0"/>
              <a:t>    do</a:t>
            </a:r>
          </a:p>
          <a:p>
            <a:pPr marL="0" indent="0">
              <a:buNone/>
            </a:pPr>
            <a:r>
              <a:rPr lang="en-US" sz="1400" b="1" dirty="0"/>
              <a:t>    {</a:t>
            </a:r>
          </a:p>
          <a:p>
            <a:pPr marL="0" indent="0">
              <a:buNone/>
            </a:pPr>
            <a:r>
              <a:rPr lang="en-US" sz="1400" b="1" dirty="0"/>
              <a:t>        flag='y';</a:t>
            </a:r>
          </a:p>
          <a:p>
            <a:pPr marL="0" indent="0">
              <a:buNone/>
            </a:pPr>
            <a:r>
              <a:rPr lang="en-US" sz="1400" b="1" dirty="0"/>
              <a:t>        </a:t>
            </a:r>
            <a:r>
              <a:rPr lang="en-US" sz="1400" b="1" dirty="0" err="1"/>
              <a:t>printf</a:t>
            </a:r>
            <a:r>
              <a:rPr lang="en-US" sz="1400" b="1" dirty="0"/>
              <a:t>("\n Enter the today's date in the form of </a:t>
            </a:r>
            <a:r>
              <a:rPr lang="en-US" sz="1400" b="1" dirty="0" err="1"/>
              <a:t>dd</a:t>
            </a:r>
            <a:r>
              <a:rPr lang="en-US" sz="1400" b="1" dirty="0"/>
              <a:t> mm </a:t>
            </a:r>
            <a:r>
              <a:rPr lang="en-US" sz="1400" b="1" dirty="0" err="1"/>
              <a:t>yyyy</a:t>
            </a:r>
            <a:r>
              <a:rPr lang="en-US" sz="1400" b="1" dirty="0"/>
              <a:t> \n");  </a:t>
            </a:r>
          </a:p>
          <a:p>
            <a:pPr marL="0" indent="0">
              <a:buNone/>
            </a:pPr>
            <a:r>
              <a:rPr lang="en-US" sz="1400" b="1" dirty="0"/>
              <a:t>        </a:t>
            </a:r>
            <a:r>
              <a:rPr lang="en-US" sz="1400" b="1" dirty="0" err="1"/>
              <a:t>scanf</a:t>
            </a:r>
            <a:r>
              <a:rPr lang="en-US" sz="1400" b="1" dirty="0"/>
              <a:t>("%</a:t>
            </a:r>
            <a:r>
              <a:rPr lang="en-US" sz="1400" b="1" dirty="0" err="1"/>
              <a:t>d%d%d</a:t>
            </a:r>
            <a:r>
              <a:rPr lang="en-US" sz="1400" b="1" dirty="0"/>
              <a:t>",&amp;</a:t>
            </a:r>
            <a:r>
              <a:rPr lang="en-US" sz="1400" b="1" dirty="0" err="1"/>
              <a:t>day,&amp;month,&amp;year</a:t>
            </a:r>
            <a:r>
              <a:rPr lang="en-US" sz="1400" b="1" dirty="0"/>
              <a:t>);</a:t>
            </a:r>
          </a:p>
          <a:p>
            <a:pPr marL="0" indent="0">
              <a:buNone/>
            </a:pPr>
            <a:r>
              <a:rPr lang="en-US" sz="1400" b="1" dirty="0"/>
              <a:t>            </a:t>
            </a:r>
            <a:r>
              <a:rPr lang="en-US" sz="1400" b="1" dirty="0" err="1"/>
              <a:t>tomm_month</a:t>
            </a:r>
            <a:r>
              <a:rPr lang="en-US" sz="1400" b="1" dirty="0"/>
              <a:t>=month;  </a:t>
            </a:r>
          </a:p>
          <a:p>
            <a:pPr marL="0" indent="0">
              <a:buNone/>
            </a:pPr>
            <a:r>
              <a:rPr lang="en-US" sz="1400" b="1" dirty="0"/>
              <a:t>            </a:t>
            </a:r>
            <a:r>
              <a:rPr lang="en-US" sz="1400" b="1" dirty="0" err="1"/>
              <a:t>tomm_year</a:t>
            </a:r>
            <a:r>
              <a:rPr lang="en-US" sz="1400" b="1" dirty="0"/>
              <a:t>= year;</a:t>
            </a:r>
          </a:p>
          <a:p>
            <a:pPr marL="0" indent="0">
              <a:buNone/>
            </a:pPr>
            <a:r>
              <a:rPr lang="en-US" sz="1400" b="1" dirty="0"/>
              <a:t>            if(day&lt;1 || day&gt;31)</a:t>
            </a:r>
          </a:p>
          <a:p>
            <a:pPr marL="0" indent="0">
              <a:buNone/>
            </a:pPr>
            <a:r>
              <a:rPr lang="en-US" sz="1400" b="1" dirty="0"/>
              <a:t>            {</a:t>
            </a:r>
          </a:p>
          <a:p>
            <a:pPr marL="0" indent="0">
              <a:buNone/>
            </a:pPr>
            <a:r>
              <a:rPr lang="en-US" sz="1400" b="1" dirty="0"/>
              <a:t>                </a:t>
            </a:r>
            <a:r>
              <a:rPr lang="en-US" sz="1400" b="1" dirty="0" err="1"/>
              <a:t>printf</a:t>
            </a:r>
            <a:r>
              <a:rPr lang="en-US" sz="1400" b="1" dirty="0"/>
              <a:t>("value of day, not in the range 1...31\n");</a:t>
            </a:r>
          </a:p>
          <a:p>
            <a:pPr marL="0" indent="0">
              <a:buNone/>
            </a:pPr>
            <a:r>
              <a:rPr lang="en-US" sz="1400" b="1" dirty="0"/>
              <a:t>                flag='n';</a:t>
            </a:r>
          </a:p>
          <a:p>
            <a:pPr marL="0" indent="0">
              <a:buNone/>
            </a:pPr>
            <a:r>
              <a:rPr lang="en-US" sz="1400" b="1" dirty="0"/>
              <a:t>            }</a:t>
            </a:r>
          </a:p>
          <a:p>
            <a:pPr marL="0" indent="0">
              <a:buNone/>
            </a:pPr>
            <a:r>
              <a:rPr lang="en-US" sz="1400" b="1" dirty="0"/>
              <a:t>            if(month&lt;1 || month&gt;12)</a:t>
            </a:r>
          </a:p>
          <a:p>
            <a:pPr marL="0" indent="0">
              <a:buNone/>
            </a:pPr>
            <a:r>
              <a:rPr lang="en-US" sz="1400" b="1" dirty="0"/>
              <a:t>            {</a:t>
            </a:r>
          </a:p>
          <a:p>
            <a:pPr marL="0" indent="0">
              <a:buNone/>
            </a:pPr>
            <a:r>
              <a:rPr lang="en-US" sz="1400" b="1" dirty="0"/>
              <a:t>                </a:t>
            </a:r>
            <a:r>
              <a:rPr lang="en-US" sz="1400" b="1" dirty="0" err="1"/>
              <a:t>printf</a:t>
            </a:r>
            <a:r>
              <a:rPr lang="en-US" sz="1400" b="1" dirty="0"/>
              <a:t>("value of month, not in the range 1....12\n");</a:t>
            </a:r>
          </a:p>
          <a:p>
            <a:pPr marL="0" indent="0">
              <a:buNone/>
            </a:pPr>
            <a:r>
              <a:rPr lang="en-US" sz="1400" b="1" dirty="0"/>
              <a:t>                flag='n</a:t>
            </a:r>
            <a:r>
              <a:rPr lang="en-US" sz="1400" b="1" dirty="0" smtClean="0"/>
              <a:t>';       }</a:t>
            </a:r>
            <a:endParaRPr lang="en-US" sz="1400" b="1" dirty="0"/>
          </a:p>
          <a:p>
            <a:pPr marL="0" indent="0">
              <a:buNone/>
            </a:pPr>
            <a:endParaRPr lang="en-US" sz="1400" b="1" dirty="0"/>
          </a:p>
        </p:txBody>
      </p:sp>
    </p:spTree>
    <p:extLst>
      <p:ext uri="{BB962C8B-B14F-4D97-AF65-F5344CB8AC3E}">
        <p14:creationId xmlns:p14="http://schemas.microsoft.com/office/powerpoint/2010/main" val="5094658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49624"/>
            <a:ext cx="10515600" cy="5827339"/>
          </a:xfrm>
        </p:spPr>
        <p:txBody>
          <a:bodyPr>
            <a:normAutofit fontScale="70000" lnSpcReduction="20000"/>
          </a:bodyPr>
          <a:lstStyle/>
          <a:p>
            <a:pPr marL="0" indent="0">
              <a:buNone/>
            </a:pPr>
            <a:r>
              <a:rPr lang="en-US" dirty="0"/>
              <a:t> else if(check (</a:t>
            </a:r>
            <a:r>
              <a:rPr lang="en-US" dirty="0" err="1"/>
              <a:t>day,month</a:t>
            </a:r>
            <a:r>
              <a:rPr lang="en-US" dirty="0"/>
              <a:t>))</a:t>
            </a:r>
          </a:p>
          <a:p>
            <a:pPr marL="0" indent="0">
              <a:buNone/>
            </a:pPr>
            <a:r>
              <a:rPr lang="en-US" dirty="0"/>
              <a:t>            {</a:t>
            </a:r>
          </a:p>
          <a:p>
            <a:pPr marL="0" indent="0">
              <a:buNone/>
            </a:pPr>
            <a:r>
              <a:rPr lang="en-US" dirty="0"/>
              <a:t>                </a:t>
            </a:r>
            <a:r>
              <a:rPr lang="en-US" dirty="0" err="1"/>
              <a:t>printf</a:t>
            </a:r>
            <a:r>
              <a:rPr lang="en-US" dirty="0"/>
              <a:t>("value of day, not in the range day&lt;=30");</a:t>
            </a:r>
          </a:p>
          <a:p>
            <a:pPr marL="0" indent="0">
              <a:buNone/>
            </a:pPr>
            <a:r>
              <a:rPr lang="en-US" dirty="0"/>
              <a:t>                flag='n';</a:t>
            </a:r>
          </a:p>
          <a:p>
            <a:pPr marL="0" indent="0">
              <a:buNone/>
            </a:pPr>
            <a:r>
              <a:rPr lang="en-US" dirty="0"/>
              <a:t>            }</a:t>
            </a:r>
          </a:p>
          <a:p>
            <a:pPr marL="0" indent="0">
              <a:buNone/>
            </a:pPr>
            <a:r>
              <a:rPr lang="en-US" dirty="0"/>
              <a:t>            if(year&lt;=1812 || year&gt;2020)</a:t>
            </a:r>
          </a:p>
          <a:p>
            <a:pPr marL="0" indent="0">
              <a:buNone/>
            </a:pPr>
            <a:r>
              <a:rPr lang="en-US" dirty="0"/>
              <a:t>            {</a:t>
            </a:r>
          </a:p>
          <a:p>
            <a:pPr marL="0" indent="0">
              <a:buNone/>
            </a:pPr>
            <a:r>
              <a:rPr lang="en-US" dirty="0"/>
              <a:t>                </a:t>
            </a:r>
            <a:r>
              <a:rPr lang="en-US" dirty="0" err="1"/>
              <a:t>printf</a:t>
            </a:r>
            <a:r>
              <a:rPr lang="en-US" dirty="0"/>
              <a:t>("value of year, not in the range 1812.......2020\n");</a:t>
            </a:r>
          </a:p>
          <a:p>
            <a:pPr marL="0" indent="0">
              <a:buNone/>
            </a:pPr>
            <a:r>
              <a:rPr lang="en-US" dirty="0"/>
              <a:t>                flag='n';</a:t>
            </a:r>
          </a:p>
          <a:p>
            <a:pPr marL="0" indent="0">
              <a:buNone/>
            </a:pPr>
            <a:r>
              <a:rPr lang="en-US" dirty="0"/>
              <a:t>            }</a:t>
            </a:r>
          </a:p>
          <a:p>
            <a:pPr marL="0" indent="0">
              <a:buNone/>
            </a:pPr>
            <a:r>
              <a:rPr lang="en-US" dirty="0"/>
              <a:t>            if(month==2)</a:t>
            </a:r>
          </a:p>
          <a:p>
            <a:pPr marL="0" indent="0">
              <a:buNone/>
            </a:pPr>
            <a:r>
              <a:rPr lang="en-US" dirty="0"/>
              <a:t>            {</a:t>
            </a:r>
          </a:p>
          <a:p>
            <a:pPr marL="0" indent="0">
              <a:buNone/>
            </a:pPr>
            <a:r>
              <a:rPr lang="en-US" dirty="0"/>
              <a:t>            if(</a:t>
            </a:r>
            <a:r>
              <a:rPr lang="en-US" dirty="0" err="1"/>
              <a:t>isleap</a:t>
            </a:r>
            <a:r>
              <a:rPr lang="en-US" dirty="0"/>
              <a:t>(year) &amp;&amp; day&gt;29)</a:t>
            </a:r>
          </a:p>
          <a:p>
            <a:pPr marL="0" indent="0">
              <a:buNone/>
            </a:pPr>
            <a:r>
              <a:rPr lang="en-US" dirty="0"/>
              <a:t>            {</a:t>
            </a:r>
          </a:p>
          <a:p>
            <a:pPr marL="0" indent="0">
              <a:buNone/>
            </a:pPr>
            <a:r>
              <a:rPr lang="en-US" dirty="0"/>
              <a:t>                </a:t>
            </a:r>
            <a:r>
              <a:rPr lang="en-US" dirty="0" err="1"/>
              <a:t>printf</a:t>
            </a:r>
            <a:r>
              <a:rPr lang="en-US" dirty="0"/>
              <a:t>("invalid date input for leap year");</a:t>
            </a:r>
          </a:p>
          <a:p>
            <a:pPr marL="0" indent="0">
              <a:buNone/>
            </a:pPr>
            <a:r>
              <a:rPr lang="en-US" dirty="0"/>
              <a:t>                flag='n';</a:t>
            </a:r>
          </a:p>
          <a:p>
            <a:pPr marL="0" indent="0">
              <a:buNone/>
            </a:pPr>
            <a:r>
              <a:rPr lang="en-US" dirty="0"/>
              <a:t>            }</a:t>
            </a:r>
          </a:p>
        </p:txBody>
      </p:sp>
    </p:spTree>
    <p:extLst>
      <p:ext uri="{BB962C8B-B14F-4D97-AF65-F5344CB8AC3E}">
        <p14:creationId xmlns:p14="http://schemas.microsoft.com/office/powerpoint/2010/main" val="4627329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76518"/>
            <a:ext cx="10515600" cy="5800445"/>
          </a:xfrm>
        </p:spPr>
        <p:txBody>
          <a:bodyPr/>
          <a:lstStyle/>
          <a:p>
            <a:pPr marL="0" indent="0">
              <a:buNone/>
            </a:pPr>
            <a:r>
              <a:rPr lang="en-US" dirty="0"/>
              <a:t>else if(!(</a:t>
            </a:r>
            <a:r>
              <a:rPr lang="en-US" dirty="0" err="1"/>
              <a:t>isleap</a:t>
            </a:r>
            <a:r>
              <a:rPr lang="en-US" dirty="0"/>
              <a:t>(year))&amp;&amp; day&gt;28)</a:t>
            </a:r>
          </a:p>
          <a:p>
            <a:pPr marL="0" indent="0">
              <a:buNone/>
            </a:pPr>
            <a:r>
              <a:rPr lang="en-US" dirty="0"/>
              <a:t>            {</a:t>
            </a:r>
          </a:p>
          <a:p>
            <a:pPr marL="0" indent="0">
              <a:buNone/>
            </a:pPr>
            <a:r>
              <a:rPr lang="en-US" dirty="0"/>
              <a:t>                </a:t>
            </a:r>
            <a:r>
              <a:rPr lang="en-US" dirty="0" err="1"/>
              <a:t>printf</a:t>
            </a:r>
            <a:r>
              <a:rPr lang="en-US" dirty="0"/>
              <a:t>("invalid date input for not a leap year");</a:t>
            </a:r>
          </a:p>
          <a:p>
            <a:pPr marL="0" indent="0">
              <a:buNone/>
            </a:pPr>
            <a:r>
              <a:rPr lang="en-US" dirty="0"/>
              <a:t>                flag='n';</a:t>
            </a:r>
          </a:p>
          <a:p>
            <a:pPr marL="0" indent="0">
              <a:buNone/>
            </a:pPr>
            <a:r>
              <a:rPr lang="en-US" dirty="0"/>
              <a:t>            }</a:t>
            </a:r>
          </a:p>
          <a:p>
            <a:pPr marL="0" indent="0">
              <a:buNone/>
            </a:pPr>
            <a:r>
              <a:rPr lang="en-US" dirty="0"/>
              <a:t>        }</a:t>
            </a:r>
          </a:p>
          <a:p>
            <a:pPr marL="0" indent="0">
              <a:buNone/>
            </a:pPr>
            <a:r>
              <a:rPr lang="en-US" dirty="0"/>
              <a:t>        }</a:t>
            </a:r>
          </a:p>
          <a:p>
            <a:pPr marL="0" indent="0">
              <a:buNone/>
            </a:pPr>
            <a:r>
              <a:rPr lang="en-US" dirty="0"/>
              <a:t>    }</a:t>
            </a:r>
          </a:p>
          <a:p>
            <a:pPr marL="0" indent="0">
              <a:buNone/>
            </a:pPr>
            <a:r>
              <a:rPr lang="en-US" dirty="0"/>
              <a:t>    while(flag=='n');</a:t>
            </a:r>
          </a:p>
          <a:p>
            <a:pPr marL="0" indent="0">
              <a:buNone/>
            </a:pPr>
            <a:endParaRPr lang="en-US" dirty="0"/>
          </a:p>
        </p:txBody>
      </p:sp>
    </p:spTree>
    <p:extLst>
      <p:ext uri="{BB962C8B-B14F-4D97-AF65-F5344CB8AC3E}">
        <p14:creationId xmlns:p14="http://schemas.microsoft.com/office/powerpoint/2010/main" val="34712435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55494"/>
            <a:ext cx="10515600" cy="5921469"/>
          </a:xfrm>
        </p:spPr>
        <p:txBody>
          <a:bodyPr>
            <a:normAutofit fontScale="85000" lnSpcReduction="20000"/>
          </a:bodyPr>
          <a:lstStyle/>
          <a:p>
            <a:pPr marL="0" indent="0">
              <a:buNone/>
            </a:pPr>
            <a:r>
              <a:rPr lang="en-US" dirty="0"/>
              <a:t> switch (month)</a:t>
            </a:r>
          </a:p>
          <a:p>
            <a:pPr marL="0" indent="0">
              <a:buNone/>
            </a:pPr>
            <a:r>
              <a:rPr lang="en-US" dirty="0"/>
              <a:t>    {</a:t>
            </a:r>
          </a:p>
          <a:p>
            <a:pPr marL="0" indent="0">
              <a:buNone/>
            </a:pPr>
            <a:r>
              <a:rPr lang="en-US" dirty="0"/>
              <a:t>        case 1:</a:t>
            </a:r>
          </a:p>
          <a:p>
            <a:pPr marL="0" indent="0">
              <a:buNone/>
            </a:pPr>
            <a:r>
              <a:rPr lang="en-US" dirty="0"/>
              <a:t>        case 3:</a:t>
            </a:r>
          </a:p>
          <a:p>
            <a:pPr marL="0" indent="0">
              <a:buNone/>
            </a:pPr>
            <a:r>
              <a:rPr lang="en-US" dirty="0"/>
              <a:t>        case 5:</a:t>
            </a:r>
          </a:p>
          <a:p>
            <a:pPr marL="0" indent="0">
              <a:buNone/>
            </a:pPr>
            <a:r>
              <a:rPr lang="en-US" dirty="0"/>
              <a:t>        case 7:</a:t>
            </a:r>
          </a:p>
          <a:p>
            <a:pPr marL="0" indent="0">
              <a:buNone/>
            </a:pPr>
            <a:r>
              <a:rPr lang="en-US" dirty="0"/>
              <a:t>        case 8:</a:t>
            </a:r>
          </a:p>
          <a:p>
            <a:pPr marL="0" indent="0">
              <a:buNone/>
            </a:pPr>
            <a:r>
              <a:rPr lang="en-US" dirty="0"/>
              <a:t>        case 10:if(day&lt;31)</a:t>
            </a:r>
          </a:p>
          <a:p>
            <a:pPr marL="0" indent="0">
              <a:buNone/>
            </a:pPr>
            <a:r>
              <a:rPr lang="en-US" dirty="0"/>
              <a:t>        </a:t>
            </a:r>
            <a:r>
              <a:rPr lang="en-US" dirty="0" err="1"/>
              <a:t>tomm_day</a:t>
            </a:r>
            <a:r>
              <a:rPr lang="en-US" dirty="0"/>
              <a:t>=day+1;</a:t>
            </a:r>
          </a:p>
          <a:p>
            <a:pPr marL="0" indent="0">
              <a:buNone/>
            </a:pPr>
            <a:r>
              <a:rPr lang="en-US" dirty="0"/>
              <a:t>        else</a:t>
            </a:r>
          </a:p>
          <a:p>
            <a:pPr marL="0" indent="0">
              <a:buNone/>
            </a:pPr>
            <a:r>
              <a:rPr lang="en-US" dirty="0"/>
              <a:t>        {</a:t>
            </a:r>
          </a:p>
          <a:p>
            <a:pPr marL="0" indent="0">
              <a:buNone/>
            </a:pPr>
            <a:r>
              <a:rPr lang="en-US" dirty="0"/>
              <a:t>            </a:t>
            </a:r>
            <a:r>
              <a:rPr lang="en-US" dirty="0" err="1"/>
              <a:t>tomm_day</a:t>
            </a:r>
            <a:r>
              <a:rPr lang="en-US" dirty="0"/>
              <a:t>=1;</a:t>
            </a:r>
          </a:p>
          <a:p>
            <a:pPr marL="0" indent="0">
              <a:buNone/>
            </a:pPr>
            <a:r>
              <a:rPr lang="en-US" dirty="0"/>
              <a:t>            </a:t>
            </a:r>
            <a:r>
              <a:rPr lang="en-US" dirty="0" err="1"/>
              <a:t>tomm_month</a:t>
            </a:r>
            <a:r>
              <a:rPr lang="en-US" dirty="0"/>
              <a:t>=month+1;</a:t>
            </a:r>
          </a:p>
          <a:p>
            <a:pPr marL="0" indent="0">
              <a:buNone/>
            </a:pPr>
            <a:r>
              <a:rPr lang="en-US" dirty="0"/>
              <a:t>        }</a:t>
            </a:r>
          </a:p>
          <a:p>
            <a:pPr marL="0" indent="0">
              <a:buNone/>
            </a:pPr>
            <a:r>
              <a:rPr lang="en-US" dirty="0"/>
              <a:t>        break;</a:t>
            </a:r>
          </a:p>
        </p:txBody>
      </p:sp>
    </p:spTree>
    <p:extLst>
      <p:ext uri="{BB962C8B-B14F-4D97-AF65-F5344CB8AC3E}">
        <p14:creationId xmlns:p14="http://schemas.microsoft.com/office/powerpoint/2010/main" val="25870309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01707"/>
            <a:ext cx="10515600" cy="4370294"/>
          </a:xfrm>
        </p:spPr>
        <p:txBody>
          <a:bodyPr>
            <a:noAutofit/>
          </a:bodyPr>
          <a:lstStyle/>
          <a:p>
            <a:pPr marL="0" indent="0">
              <a:buNone/>
            </a:pPr>
            <a:r>
              <a:rPr lang="en-US" sz="1600" b="1" dirty="0"/>
              <a:t>case 4:</a:t>
            </a:r>
          </a:p>
          <a:p>
            <a:pPr marL="0" indent="0">
              <a:buNone/>
            </a:pPr>
            <a:r>
              <a:rPr lang="en-US" sz="1600" b="1" dirty="0"/>
              <a:t>        case 6:</a:t>
            </a:r>
          </a:p>
          <a:p>
            <a:pPr marL="0" indent="0">
              <a:buNone/>
            </a:pPr>
            <a:r>
              <a:rPr lang="en-US" sz="1600" b="1" dirty="0"/>
              <a:t>        case 9:</a:t>
            </a:r>
          </a:p>
          <a:p>
            <a:pPr marL="0" indent="0">
              <a:buNone/>
            </a:pPr>
            <a:r>
              <a:rPr lang="en-US" sz="1600" b="1" dirty="0"/>
              <a:t>        case 11: if(day&lt;30)</a:t>
            </a:r>
          </a:p>
          <a:p>
            <a:pPr marL="0" indent="0">
              <a:buNone/>
            </a:pPr>
            <a:r>
              <a:rPr lang="en-US" sz="1600" b="1" dirty="0"/>
              <a:t>        </a:t>
            </a:r>
            <a:r>
              <a:rPr lang="en-US" sz="1600" b="1" dirty="0" err="1"/>
              <a:t>tomm_day</a:t>
            </a:r>
            <a:r>
              <a:rPr lang="en-US" sz="1600" b="1" dirty="0"/>
              <a:t>=day+1;</a:t>
            </a:r>
          </a:p>
          <a:p>
            <a:pPr marL="0" indent="0">
              <a:buNone/>
            </a:pPr>
            <a:r>
              <a:rPr lang="en-US" sz="1600" b="1" dirty="0"/>
              <a:t>        else</a:t>
            </a:r>
          </a:p>
          <a:p>
            <a:pPr marL="0" indent="0">
              <a:buNone/>
            </a:pPr>
            <a:r>
              <a:rPr lang="en-US" sz="1600" b="1" dirty="0"/>
              <a:t>        {</a:t>
            </a:r>
          </a:p>
          <a:p>
            <a:pPr marL="0" indent="0">
              <a:buNone/>
            </a:pPr>
            <a:r>
              <a:rPr lang="en-US" sz="1600" b="1" dirty="0"/>
              <a:t>            </a:t>
            </a:r>
            <a:r>
              <a:rPr lang="en-US" sz="1600" b="1" dirty="0" err="1"/>
              <a:t>tomm_day</a:t>
            </a:r>
            <a:r>
              <a:rPr lang="en-US" sz="1600" b="1" dirty="0"/>
              <a:t>=1;</a:t>
            </a:r>
          </a:p>
          <a:p>
            <a:pPr marL="0" indent="0">
              <a:buNone/>
            </a:pPr>
            <a:r>
              <a:rPr lang="en-US" sz="1600" b="1" dirty="0"/>
              <a:t>            </a:t>
            </a:r>
            <a:r>
              <a:rPr lang="en-US" sz="1600" b="1" dirty="0" err="1"/>
              <a:t>tomm_month</a:t>
            </a:r>
            <a:r>
              <a:rPr lang="en-US" sz="1600" b="1" dirty="0"/>
              <a:t>=month+1;</a:t>
            </a:r>
          </a:p>
          <a:p>
            <a:pPr marL="0" indent="0">
              <a:buNone/>
            </a:pPr>
            <a:r>
              <a:rPr lang="en-US" sz="1600" b="1" dirty="0"/>
              <a:t>        }</a:t>
            </a:r>
          </a:p>
          <a:p>
            <a:pPr marL="0" indent="0">
              <a:buNone/>
            </a:pPr>
            <a:r>
              <a:rPr lang="en-US" sz="1600" b="1" dirty="0"/>
              <a:t>        break;</a:t>
            </a:r>
          </a:p>
          <a:p>
            <a:pPr marL="0" indent="0">
              <a:buNone/>
            </a:pPr>
            <a:endParaRPr lang="en-US" sz="1600" b="1" dirty="0"/>
          </a:p>
        </p:txBody>
      </p:sp>
    </p:spTree>
    <p:extLst>
      <p:ext uri="{BB962C8B-B14F-4D97-AF65-F5344CB8AC3E}">
        <p14:creationId xmlns:p14="http://schemas.microsoft.com/office/powerpoint/2010/main" val="1866456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xmlns="" id="{59915274-C9FA-4B4E-B47C-7B96B8779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04800"/>
            <a:ext cx="6705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Box 4">
            <a:extLst>
              <a:ext uri="{FF2B5EF4-FFF2-40B4-BE49-F238E27FC236}">
                <a16:creationId xmlns:a16="http://schemas.microsoft.com/office/drawing/2014/main" xmlns="" id="{106FF753-5845-405F-996B-F3349A1E71CE}"/>
              </a:ext>
            </a:extLst>
          </p:cNvPr>
          <p:cNvSpPr txBox="1">
            <a:spLocks noChangeArrowheads="1"/>
          </p:cNvSpPr>
          <p:nvPr/>
        </p:nvSpPr>
        <p:spPr bwMode="auto">
          <a:xfrm>
            <a:off x="1752600" y="4114801"/>
            <a:ext cx="86868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000">
                <a:latin typeface="Georgia" panose="02040502050405020303" pitchFamily="18" charset="0"/>
              </a:rPr>
              <a:t>Input space(domain) of our function F is shown above.</a:t>
            </a:r>
          </a:p>
          <a:p>
            <a:pPr eaLnBrk="1" hangingPunct="1">
              <a:buFont typeface="Arial" panose="020B0604020202020204" pitchFamily="34" charset="0"/>
              <a:buChar char="•"/>
            </a:pPr>
            <a:r>
              <a:rPr lang="en-US" altLang="en-US" sz="2000">
                <a:latin typeface="Georgia" panose="02040502050405020303" pitchFamily="18" charset="0"/>
              </a:rPr>
              <a:t>Any point within the shaded rectangle is a legitimate input to the </a:t>
            </a:r>
          </a:p>
          <a:p>
            <a:pPr eaLnBrk="1" hangingPunct="1"/>
            <a:r>
              <a:rPr lang="en-US" altLang="en-US" sz="2000">
                <a:latin typeface="Georgia" panose="02040502050405020303" pitchFamily="18" charset="0"/>
              </a:rPr>
              <a:t>function F.</a:t>
            </a:r>
          </a:p>
          <a:p>
            <a:pPr eaLnBrk="1" hangingPunct="1">
              <a:buFont typeface="Arial" panose="020B0604020202020204" pitchFamily="34" charset="0"/>
              <a:buChar char="•"/>
            </a:pPr>
            <a:r>
              <a:rPr lang="en-GB" altLang="en-US" sz="2000">
                <a:latin typeface="Georgia" panose="02040502050405020303" pitchFamily="18" charset="0"/>
              </a:rPr>
              <a:t>Boundary value analysis focuses on the boundary of the input space to identify test cases.</a:t>
            </a:r>
          </a:p>
          <a:p>
            <a:pPr eaLnBrk="1" hangingPunct="1"/>
            <a:endParaRPr lang="en-US" altLang="en-US" sz="2000">
              <a:latin typeface="Georgia" panose="02040502050405020303" pitchFamily="18" charset="0"/>
            </a:endParaRPr>
          </a:p>
          <a:p>
            <a:pPr eaLnBrk="1" hangingPunct="1"/>
            <a:endParaRPr lang="en-US" altLang="en-US" sz="2000">
              <a:latin typeface="Georgia" panose="02040502050405020303"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1365"/>
            <a:ext cx="10515600" cy="6015598"/>
          </a:xfrm>
        </p:spPr>
        <p:txBody>
          <a:bodyPr>
            <a:normAutofit fontScale="85000" lnSpcReduction="20000"/>
          </a:bodyPr>
          <a:lstStyle/>
          <a:p>
            <a:pPr marL="0" indent="0">
              <a:buNone/>
            </a:pPr>
            <a:r>
              <a:rPr lang="en-US" b="1" dirty="0"/>
              <a:t> case 12: if(day&lt;31)</a:t>
            </a:r>
          </a:p>
          <a:p>
            <a:pPr marL="0" indent="0">
              <a:buNone/>
            </a:pPr>
            <a:r>
              <a:rPr lang="en-US" b="1" dirty="0"/>
              <a:t>        </a:t>
            </a:r>
            <a:r>
              <a:rPr lang="en-US" b="1" dirty="0" err="1"/>
              <a:t>tomm_day</a:t>
            </a:r>
            <a:r>
              <a:rPr lang="en-US" b="1" dirty="0"/>
              <a:t>=day+1;</a:t>
            </a:r>
          </a:p>
          <a:p>
            <a:pPr marL="0" indent="0">
              <a:buNone/>
            </a:pPr>
            <a:r>
              <a:rPr lang="en-US" b="1" dirty="0"/>
              <a:t>        else</a:t>
            </a:r>
          </a:p>
          <a:p>
            <a:pPr marL="0" indent="0">
              <a:buNone/>
            </a:pPr>
            <a:r>
              <a:rPr lang="en-US" b="1" dirty="0"/>
              <a:t>        {</a:t>
            </a:r>
          </a:p>
          <a:p>
            <a:pPr marL="0" indent="0">
              <a:buNone/>
            </a:pPr>
            <a:r>
              <a:rPr lang="en-US" b="1" dirty="0"/>
              <a:t>            </a:t>
            </a:r>
            <a:r>
              <a:rPr lang="en-US" b="1" dirty="0" err="1"/>
              <a:t>tomm_day</a:t>
            </a:r>
            <a:r>
              <a:rPr lang="en-US" b="1" dirty="0"/>
              <a:t>=1;</a:t>
            </a:r>
          </a:p>
          <a:p>
            <a:pPr marL="0" indent="0">
              <a:buNone/>
            </a:pPr>
            <a:r>
              <a:rPr lang="en-US" b="1" dirty="0"/>
              <a:t>            </a:t>
            </a:r>
            <a:r>
              <a:rPr lang="en-US" b="1" dirty="0" err="1"/>
              <a:t>tomm_month</a:t>
            </a:r>
            <a:r>
              <a:rPr lang="en-US" b="1" dirty="0"/>
              <a:t>=1;</a:t>
            </a:r>
          </a:p>
          <a:p>
            <a:pPr marL="0" indent="0">
              <a:buNone/>
            </a:pPr>
            <a:r>
              <a:rPr lang="en-US" b="1" dirty="0"/>
              <a:t>            if(year==2020)</a:t>
            </a:r>
          </a:p>
          <a:p>
            <a:pPr marL="0" indent="0">
              <a:buNone/>
            </a:pPr>
            <a:r>
              <a:rPr lang="en-US" b="1" dirty="0"/>
              <a:t>            {</a:t>
            </a:r>
          </a:p>
          <a:p>
            <a:pPr marL="0" indent="0">
              <a:buNone/>
            </a:pPr>
            <a:r>
              <a:rPr lang="en-US" b="1" dirty="0"/>
              <a:t>                </a:t>
            </a:r>
            <a:r>
              <a:rPr lang="en-US" b="1" dirty="0" err="1"/>
              <a:t>printf</a:t>
            </a:r>
            <a:r>
              <a:rPr lang="en-US" b="1" dirty="0"/>
              <a:t>("the next day is out of boundary value of year\n");</a:t>
            </a:r>
          </a:p>
          <a:p>
            <a:pPr marL="0" indent="0">
              <a:buNone/>
            </a:pPr>
            <a:r>
              <a:rPr lang="en-US" b="1" dirty="0"/>
              <a:t>                return 0;</a:t>
            </a:r>
          </a:p>
          <a:p>
            <a:pPr marL="0" indent="0">
              <a:buNone/>
            </a:pPr>
            <a:r>
              <a:rPr lang="en-US" b="1" dirty="0"/>
              <a:t>            }</a:t>
            </a:r>
          </a:p>
          <a:p>
            <a:pPr marL="0" indent="0">
              <a:buNone/>
            </a:pPr>
            <a:r>
              <a:rPr lang="en-US" b="1" dirty="0"/>
              <a:t>            else</a:t>
            </a:r>
          </a:p>
          <a:p>
            <a:pPr marL="0" indent="0">
              <a:buNone/>
            </a:pPr>
            <a:r>
              <a:rPr lang="en-US" b="1" dirty="0"/>
              <a:t>            </a:t>
            </a:r>
            <a:r>
              <a:rPr lang="en-US" b="1" dirty="0" err="1"/>
              <a:t>tomm_year</a:t>
            </a:r>
            <a:r>
              <a:rPr lang="en-US" b="1" dirty="0"/>
              <a:t>=year+1;</a:t>
            </a:r>
          </a:p>
          <a:p>
            <a:pPr marL="0" indent="0">
              <a:buNone/>
            </a:pPr>
            <a:r>
              <a:rPr lang="en-US" b="1" dirty="0"/>
              <a:t>        }</a:t>
            </a:r>
          </a:p>
          <a:p>
            <a:pPr marL="0" indent="0">
              <a:buNone/>
            </a:pPr>
            <a:r>
              <a:rPr lang="en-US" b="1" dirty="0"/>
              <a:t>        break;</a:t>
            </a:r>
            <a:endParaRPr lang="en-US" dirty="0"/>
          </a:p>
        </p:txBody>
      </p:sp>
    </p:spTree>
    <p:extLst>
      <p:ext uri="{BB962C8B-B14F-4D97-AF65-F5344CB8AC3E}">
        <p14:creationId xmlns:p14="http://schemas.microsoft.com/office/powerpoint/2010/main" val="20162057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6176"/>
            <a:ext cx="10515600" cy="5840787"/>
          </a:xfrm>
        </p:spPr>
        <p:txBody>
          <a:bodyPr>
            <a:normAutofit fontScale="85000" lnSpcReduction="20000"/>
          </a:bodyPr>
          <a:lstStyle/>
          <a:p>
            <a:pPr marL="0" indent="0">
              <a:buNone/>
            </a:pPr>
            <a:r>
              <a:rPr lang="en-US" dirty="0"/>
              <a:t>case 2:</a:t>
            </a:r>
          </a:p>
          <a:p>
            <a:pPr marL="0" indent="0">
              <a:buNone/>
            </a:pPr>
            <a:r>
              <a:rPr lang="en-US" dirty="0"/>
              <a:t>        if(day&lt;28)</a:t>
            </a:r>
          </a:p>
          <a:p>
            <a:pPr marL="0" indent="0">
              <a:buNone/>
            </a:pPr>
            <a:r>
              <a:rPr lang="en-US" dirty="0"/>
              <a:t>        </a:t>
            </a:r>
            <a:r>
              <a:rPr lang="en-US" dirty="0" err="1"/>
              <a:t>tomm_day</a:t>
            </a:r>
            <a:r>
              <a:rPr lang="en-US" dirty="0"/>
              <a:t>= day+1;</a:t>
            </a:r>
          </a:p>
          <a:p>
            <a:pPr marL="0" indent="0">
              <a:buNone/>
            </a:pPr>
            <a:r>
              <a:rPr lang="en-US" dirty="0"/>
              <a:t>    else if(</a:t>
            </a:r>
            <a:r>
              <a:rPr lang="en-US" dirty="0" err="1"/>
              <a:t>isleap</a:t>
            </a:r>
            <a:r>
              <a:rPr lang="en-US" dirty="0"/>
              <a:t>(year) &amp;&amp; day==28)</a:t>
            </a:r>
          </a:p>
          <a:p>
            <a:pPr marL="0" indent="0">
              <a:buNone/>
            </a:pPr>
            <a:r>
              <a:rPr lang="en-US" dirty="0"/>
              <a:t>    </a:t>
            </a:r>
            <a:r>
              <a:rPr lang="en-US" dirty="0" err="1"/>
              <a:t>tomm_day</a:t>
            </a:r>
            <a:r>
              <a:rPr lang="en-US" dirty="0"/>
              <a:t>=day+1;</a:t>
            </a:r>
          </a:p>
          <a:p>
            <a:pPr marL="0" indent="0">
              <a:buNone/>
            </a:pPr>
            <a:r>
              <a:rPr lang="en-US" dirty="0"/>
              <a:t>    else if(day==28 || day==29)</a:t>
            </a:r>
          </a:p>
          <a:p>
            <a:pPr marL="0" indent="0">
              <a:buNone/>
            </a:pPr>
            <a:r>
              <a:rPr lang="en-US" dirty="0"/>
              <a:t>    {</a:t>
            </a:r>
          </a:p>
          <a:p>
            <a:pPr marL="0" indent="0">
              <a:buNone/>
            </a:pPr>
            <a:r>
              <a:rPr lang="en-US" dirty="0"/>
              <a:t>        </a:t>
            </a:r>
            <a:r>
              <a:rPr lang="en-US" dirty="0" err="1"/>
              <a:t>tomm_day</a:t>
            </a:r>
            <a:r>
              <a:rPr lang="en-US" dirty="0"/>
              <a:t>=1;</a:t>
            </a:r>
          </a:p>
          <a:p>
            <a:pPr marL="0" indent="0">
              <a:buNone/>
            </a:pPr>
            <a:r>
              <a:rPr lang="en-US" dirty="0"/>
              <a:t>        </a:t>
            </a:r>
            <a:r>
              <a:rPr lang="en-US" dirty="0" err="1"/>
              <a:t>tomm_month</a:t>
            </a:r>
            <a:r>
              <a:rPr lang="en-US" dirty="0"/>
              <a:t>=3;</a:t>
            </a:r>
          </a:p>
          <a:p>
            <a:pPr marL="0" indent="0">
              <a:buNone/>
            </a:pPr>
            <a:r>
              <a:rPr lang="en-US" dirty="0"/>
              <a:t>    }</a:t>
            </a:r>
          </a:p>
          <a:p>
            <a:pPr marL="0" indent="0">
              <a:buNone/>
            </a:pPr>
            <a:r>
              <a:rPr lang="en-US" dirty="0"/>
              <a:t>    break;</a:t>
            </a:r>
          </a:p>
          <a:p>
            <a:pPr marL="0" indent="0">
              <a:buNone/>
            </a:pPr>
            <a:r>
              <a:rPr lang="en-US" dirty="0"/>
              <a:t>    }</a:t>
            </a:r>
          </a:p>
          <a:p>
            <a:pPr marL="0" indent="0">
              <a:buNone/>
            </a:pPr>
            <a:r>
              <a:rPr lang="en-US" dirty="0"/>
              <a:t>    </a:t>
            </a:r>
            <a:r>
              <a:rPr lang="en-US" dirty="0" err="1"/>
              <a:t>printf</a:t>
            </a:r>
            <a:r>
              <a:rPr lang="en-US" dirty="0"/>
              <a:t>("next day is : %d %d %d",</a:t>
            </a:r>
            <a:r>
              <a:rPr lang="en-US" dirty="0" err="1"/>
              <a:t>tomm_day</a:t>
            </a:r>
            <a:r>
              <a:rPr lang="en-US" dirty="0"/>
              <a:t>, </a:t>
            </a:r>
            <a:r>
              <a:rPr lang="en-US" dirty="0" err="1"/>
              <a:t>tomm_month</a:t>
            </a:r>
            <a:r>
              <a:rPr lang="en-US" dirty="0"/>
              <a:t>, </a:t>
            </a:r>
            <a:r>
              <a:rPr lang="en-US" dirty="0" err="1"/>
              <a:t>tomm_year</a:t>
            </a:r>
            <a:r>
              <a:rPr lang="en-US" dirty="0"/>
              <a:t>); </a:t>
            </a:r>
          </a:p>
          <a:p>
            <a:pPr marL="0" indent="0">
              <a:buNone/>
            </a:pPr>
            <a:r>
              <a:rPr lang="en-US" dirty="0"/>
              <a:t>    return 0;</a:t>
            </a:r>
          </a:p>
          <a:p>
            <a:pPr marL="0" indent="0">
              <a:buNone/>
            </a:pPr>
            <a:r>
              <a:rPr lang="en-US" dirty="0"/>
              <a:t>}</a:t>
            </a:r>
          </a:p>
        </p:txBody>
      </p:sp>
    </p:spTree>
    <p:extLst>
      <p:ext uri="{BB962C8B-B14F-4D97-AF65-F5344CB8AC3E}">
        <p14:creationId xmlns:p14="http://schemas.microsoft.com/office/powerpoint/2010/main" val="41477401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7918"/>
            <a:ext cx="10515600" cy="6029045"/>
          </a:xfrm>
        </p:spPr>
        <p:txBody>
          <a:bodyPr>
            <a:normAutofit fontScale="62500" lnSpcReduction="20000"/>
          </a:bodyPr>
          <a:lstStyle/>
          <a:p>
            <a:pPr marL="0" indent="0">
              <a:buNone/>
            </a:pPr>
            <a:r>
              <a:rPr lang="en-US"/>
              <a:t>BOUNDARY VALUE TESTING</a:t>
            </a:r>
          </a:p>
          <a:p>
            <a:pPr marL="0" indent="0">
              <a:buNone/>
            </a:pPr>
            <a:r>
              <a:rPr lang="en-US"/>
              <a:t>The constraints are</a:t>
            </a:r>
          </a:p>
          <a:p>
            <a:pPr marL="0" indent="0">
              <a:buNone/>
            </a:pPr>
            <a:r>
              <a:rPr lang="en-US"/>
              <a:t>C1: 1 ≤ month ≤ 12 </a:t>
            </a:r>
          </a:p>
          <a:p>
            <a:pPr marL="0" indent="0">
              <a:buNone/>
            </a:pPr>
            <a:r>
              <a:rPr lang="en-US"/>
              <a:t>C2: 1 ≤ day ≤ 31</a:t>
            </a:r>
          </a:p>
          <a:p>
            <a:pPr marL="0" indent="0">
              <a:buNone/>
            </a:pPr>
            <a:r>
              <a:rPr lang="en-US"/>
              <a:t>C3: 1900 ≤ year ≤ 2024</a:t>
            </a:r>
          </a:p>
          <a:p>
            <a:pPr marL="0" indent="0">
              <a:buNone/>
            </a:pPr>
            <a:endParaRPr lang="en-US"/>
          </a:p>
          <a:p>
            <a:pPr marL="0" indent="0">
              <a:buNone/>
            </a:pPr>
            <a:r>
              <a:rPr lang="en-US"/>
              <a:t>The Next Date program takes date as input and checks it for validity. If it is valid, it returns the next date as its output.</a:t>
            </a:r>
          </a:p>
          <a:p>
            <a:pPr marL="0" indent="0">
              <a:buNone/>
            </a:pPr>
            <a:endParaRPr lang="en-US"/>
          </a:p>
          <a:p>
            <a:pPr marL="0" indent="0">
              <a:buNone/>
            </a:pPr>
            <a:r>
              <a:rPr lang="en-US"/>
              <a:t>Here we have three inputs for the program, hence n = 3.</a:t>
            </a:r>
          </a:p>
          <a:p>
            <a:pPr marL="0" indent="0">
              <a:buNone/>
            </a:pPr>
            <a:endParaRPr lang="en-US"/>
          </a:p>
          <a:p>
            <a:pPr marL="0" indent="0">
              <a:buNone/>
            </a:pPr>
            <a:r>
              <a:rPr lang="en-US"/>
              <a:t>Since BVA yields (4n + 1) test cases according to single fault assumption theory, </a:t>
            </a:r>
          </a:p>
          <a:p>
            <a:pPr marL="0" indent="0">
              <a:buNone/>
            </a:pPr>
            <a:endParaRPr lang="en-US"/>
          </a:p>
          <a:p>
            <a:pPr marL="0" indent="0">
              <a:buNone/>
            </a:pPr>
            <a:r>
              <a:rPr lang="en-US"/>
              <a:t>hence we can say that the total number of test cases will be (4*3+1)=12+1=13.</a:t>
            </a:r>
          </a:p>
          <a:p>
            <a:pPr marL="0" indent="0">
              <a:buNone/>
            </a:pPr>
            <a:r>
              <a:rPr lang="en-US"/>
              <a:t>The boundary value test cases are</a:t>
            </a:r>
          </a:p>
          <a:p>
            <a:pPr marL="0" indent="0">
              <a:buNone/>
            </a:pPr>
            <a:endParaRPr lang="en-US"/>
          </a:p>
          <a:p>
            <a:pPr marL="0" indent="0">
              <a:buNone/>
            </a:pPr>
            <a:r>
              <a:rPr lang="en-US"/>
              <a:t>C1: 1 ≤ month ≤ 12 </a:t>
            </a:r>
          </a:p>
          <a:p>
            <a:pPr marL="0" indent="0">
              <a:buNone/>
            </a:pPr>
            <a:r>
              <a:rPr lang="en-US"/>
              <a:t>C2: 1 ≤ day ≤ 31</a:t>
            </a:r>
          </a:p>
          <a:p>
            <a:pPr marL="0" indent="0">
              <a:buNone/>
            </a:pPr>
            <a:r>
              <a:rPr lang="en-US"/>
              <a:t>C3: 1900 ≤ year ≤ 2024</a:t>
            </a:r>
            <a:endParaRPr lang="en-US" dirty="0"/>
          </a:p>
        </p:txBody>
      </p:sp>
    </p:spTree>
    <p:extLst>
      <p:ext uri="{BB962C8B-B14F-4D97-AF65-F5344CB8AC3E}">
        <p14:creationId xmlns:p14="http://schemas.microsoft.com/office/powerpoint/2010/main" val="12640490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rotWithShape="1">
          <a:blip r:embed="rId2"/>
          <a:srcRect l="19231" t="27651" r="24519" b="31015"/>
          <a:stretch/>
        </p:blipFill>
        <p:spPr bwMode="auto">
          <a:xfrm>
            <a:off x="1142999" y="510988"/>
            <a:ext cx="10018059" cy="574189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336868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rotWithShape="1">
          <a:blip r:embed="rId2"/>
          <a:srcRect l="5769" t="17959" r="48558" b="26454"/>
          <a:stretch/>
        </p:blipFill>
        <p:spPr bwMode="auto">
          <a:xfrm>
            <a:off x="618566" y="457200"/>
            <a:ext cx="10703858" cy="57822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366908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rotWithShape="1">
          <a:blip r:embed="rId2"/>
          <a:srcRect l="6090" t="44185" r="44070" b="29019"/>
          <a:stretch/>
        </p:blipFill>
        <p:spPr bwMode="auto">
          <a:xfrm>
            <a:off x="1169894" y="968188"/>
            <a:ext cx="9399493" cy="46661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434465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rotWithShape="1">
          <a:blip r:embed="rId2"/>
          <a:srcRect l="25642" t="16818" r="26281" b="10205"/>
          <a:stretch/>
        </p:blipFill>
        <p:spPr bwMode="auto">
          <a:xfrm>
            <a:off x="1290919" y="1196788"/>
            <a:ext cx="9063316" cy="4980175"/>
          </a:xfrm>
          <a:prstGeom prst="rect">
            <a:avLst/>
          </a:prstGeom>
          <a:ln>
            <a:noFill/>
          </a:ln>
          <a:extLst>
            <a:ext uri="{53640926-AAD7-44D8-BBD7-CCE9431645EC}">
              <a14:shadowObscured xmlns:a14="http://schemas.microsoft.com/office/drawing/2010/main"/>
            </a:ext>
          </a:extLst>
        </p:spPr>
      </p:pic>
      <p:sp>
        <p:nvSpPr>
          <p:cNvPr id="5" name="TextBox 4"/>
          <p:cNvSpPr txBox="1"/>
          <p:nvPr/>
        </p:nvSpPr>
        <p:spPr>
          <a:xfrm>
            <a:off x="1627094" y="685800"/>
            <a:ext cx="6239435" cy="369332"/>
          </a:xfrm>
          <a:prstGeom prst="rect">
            <a:avLst/>
          </a:prstGeom>
          <a:noFill/>
        </p:spPr>
        <p:txBody>
          <a:bodyPr wrap="square" rtlCol="0">
            <a:spAutoFit/>
          </a:bodyPr>
          <a:lstStyle/>
          <a:p>
            <a:r>
              <a:rPr lang="en-US"/>
              <a:t>STRONG NORMAL EQUIVALENCE TEST CLASS</a:t>
            </a:r>
          </a:p>
        </p:txBody>
      </p:sp>
    </p:spTree>
    <p:extLst>
      <p:ext uri="{BB962C8B-B14F-4D97-AF65-F5344CB8AC3E}">
        <p14:creationId xmlns:p14="http://schemas.microsoft.com/office/powerpoint/2010/main" val="6895292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rotWithShape="1">
          <a:blip r:embed="rId2"/>
          <a:srcRect l="5609" t="21380" r="52404" b="10205"/>
          <a:stretch/>
        </p:blipFill>
        <p:spPr bwMode="auto">
          <a:xfrm>
            <a:off x="1317813" y="497541"/>
            <a:ext cx="8955740" cy="567942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587986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rotWithShape="1">
          <a:blip r:embed="rId2"/>
          <a:srcRect l="5929" t="12543" r="60578" b="12200"/>
          <a:stretch/>
        </p:blipFill>
        <p:spPr bwMode="auto">
          <a:xfrm>
            <a:off x="1035423" y="564481"/>
            <a:ext cx="9695329" cy="5505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258489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966"/>
            <a:ext cx="10515600" cy="430306"/>
          </a:xfrm>
        </p:spPr>
        <p:txBody>
          <a:bodyPr>
            <a:normAutofit fontScale="90000"/>
          </a:bodyPr>
          <a:lstStyle/>
          <a:p>
            <a:r>
              <a:rPr lang="en-US" b="1" dirty="0"/>
              <a:t>Decision Table for </a:t>
            </a:r>
            <a:r>
              <a:rPr lang="en-US" b="1" dirty="0" err="1"/>
              <a:t>Nextdate</a:t>
            </a:r>
            <a:r>
              <a:rPr lang="en-US" b="1" dirty="0"/>
              <a:t> problem</a:t>
            </a:r>
            <a:r>
              <a:rPr lang="en-US" dirty="0"/>
              <a:t/>
            </a:r>
            <a:br>
              <a:rPr lang="en-US" dirty="0"/>
            </a:br>
            <a:endParaRPr lang="en-US" dirty="0"/>
          </a:p>
        </p:txBody>
      </p:sp>
      <p:pic>
        <p:nvPicPr>
          <p:cNvPr id="4" name="Content Placeholder 3"/>
          <p:cNvPicPr>
            <a:picLocks noGrp="1" noChangeAspect="1"/>
          </p:cNvPicPr>
          <p:nvPr>
            <p:ph idx="1"/>
          </p:nvPr>
        </p:nvPicPr>
        <p:blipFill rotWithShape="1">
          <a:blip r:embed="rId2"/>
          <a:srcRect l="27674" t="23329" r="32274" b="8352"/>
          <a:stretch/>
        </p:blipFill>
        <p:spPr>
          <a:xfrm>
            <a:off x="1075765" y="820273"/>
            <a:ext cx="9278470" cy="5284692"/>
          </a:xfrm>
          <a:prstGeom prst="rect">
            <a:avLst/>
          </a:prstGeom>
        </p:spPr>
      </p:pic>
    </p:spTree>
    <p:extLst>
      <p:ext uri="{BB962C8B-B14F-4D97-AF65-F5344CB8AC3E}">
        <p14:creationId xmlns:p14="http://schemas.microsoft.com/office/powerpoint/2010/main" val="3923052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xmlns="" id="{CD2498BB-E6CD-4812-8231-95299BD5EF9D}"/>
              </a:ext>
            </a:extLst>
          </p:cNvPr>
          <p:cNvSpPr>
            <a:spLocks noGrp="1"/>
          </p:cNvSpPr>
          <p:nvPr>
            <p:ph type="title"/>
          </p:nvPr>
        </p:nvSpPr>
        <p:spPr/>
        <p:txBody>
          <a:bodyPr/>
          <a:lstStyle/>
          <a:p>
            <a:pPr algn="l" eaLnBrk="1" hangingPunct="1"/>
            <a:r>
              <a:rPr lang="en-US" altLang="en-US">
                <a:solidFill>
                  <a:srgbClr val="7B9899"/>
                </a:solidFill>
              </a:rPr>
              <a:t>Cont.,</a:t>
            </a:r>
          </a:p>
        </p:txBody>
      </p:sp>
      <p:sp>
        <p:nvSpPr>
          <p:cNvPr id="22531" name="Content Placeholder 2">
            <a:extLst>
              <a:ext uri="{FF2B5EF4-FFF2-40B4-BE49-F238E27FC236}">
                <a16:creationId xmlns:a16="http://schemas.microsoft.com/office/drawing/2014/main" xmlns="" id="{E6956DA3-1E0E-47B4-B551-5C71ED4FB0FB}"/>
              </a:ext>
            </a:extLst>
          </p:cNvPr>
          <p:cNvSpPr>
            <a:spLocks noGrp="1"/>
          </p:cNvSpPr>
          <p:nvPr>
            <p:ph sz="quarter" idx="1"/>
          </p:nvPr>
        </p:nvSpPr>
        <p:spPr>
          <a:xfrm>
            <a:off x="1825625" y="1527175"/>
            <a:ext cx="8504238" cy="4572000"/>
          </a:xfrm>
        </p:spPr>
        <p:txBody>
          <a:bodyPr/>
          <a:lstStyle/>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cs typeface="Arial" panose="020B0604020202020204" pitchFamily="34" charset="0"/>
              </a:rPr>
              <a:t>Errors tend to occur near the extreme values of an input variable</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solidFill>
                  <a:srgbClr val="0000FF"/>
                </a:solidFill>
                <a:cs typeface="Arial" panose="020B0604020202020204" pitchFamily="34" charset="0"/>
              </a:rPr>
              <a:t>e.g. loop conditions (&lt; instead of ≤), counters</a:t>
            </a:r>
            <a:endParaRPr lang="en-GB" altLang="en-US"/>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2400"/>
              <a:t>Basic idea: use input variable values at their minimum </a:t>
            </a:r>
            <a:r>
              <a:rPr lang="en-GB" altLang="en-US" sz="2400" b="1"/>
              <a:t>(min), </a:t>
            </a:r>
            <a:r>
              <a:rPr lang="en-GB" altLang="en-US" sz="2400"/>
              <a:t>just above the minimum </a:t>
            </a:r>
            <a:r>
              <a:rPr lang="en-GB" altLang="en-US" sz="2400" b="1"/>
              <a:t>(min+), </a:t>
            </a:r>
            <a:r>
              <a:rPr lang="en-GB" altLang="en-US" sz="2400"/>
              <a:t>a nominal value </a:t>
            </a:r>
            <a:r>
              <a:rPr lang="en-GB" altLang="en-US" sz="2400" b="1"/>
              <a:t>(nom), </a:t>
            </a:r>
            <a:r>
              <a:rPr lang="en-GB" altLang="en-US" sz="2400"/>
              <a:t>just below their maximum </a:t>
            </a:r>
            <a:r>
              <a:rPr lang="en-GB" altLang="en-US" sz="2400" b="1"/>
              <a:t>(max-), </a:t>
            </a:r>
            <a:r>
              <a:rPr lang="en-GB" altLang="en-US" sz="2400"/>
              <a:t>and at their maximum </a:t>
            </a:r>
            <a:r>
              <a:rPr lang="en-GB" altLang="en-US" sz="2400" b="1"/>
              <a:t>(max).</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2400"/>
              <a:t>Testing tool (T) generates such Test Cases for Properly specified program. </a:t>
            </a:r>
            <a:r>
              <a:rPr lang="en-US" altLang="en-US" sz="2400">
                <a:solidFill>
                  <a:srgbClr val="0000FF"/>
                </a:solidFill>
              </a:rPr>
              <a:t>min, min+, max-, max.</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altLang="en-US" sz="2400" b="1"/>
          </a:p>
          <a:p>
            <a:pPr>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rotWithShape="1">
          <a:blip r:embed="rId2"/>
          <a:srcRect l="16506" t="29647" r="29648" b="12201"/>
          <a:stretch/>
        </p:blipFill>
        <p:spPr bwMode="auto">
          <a:xfrm>
            <a:off x="1506071" y="174812"/>
            <a:ext cx="9560858" cy="595344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653022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5828"/>
          </a:xfrm>
        </p:spPr>
        <p:txBody>
          <a:bodyPr>
            <a:normAutofit fontScale="90000"/>
          </a:bodyPr>
          <a:lstStyle/>
          <a:p>
            <a:r>
              <a:rPr lang="en-US" dirty="0" smtClean="0"/>
              <a:t>DECISION TABLE TEST CASES</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42297" t="14906" r="6275" b="16798"/>
          <a:stretch/>
        </p:blipFill>
        <p:spPr>
          <a:xfrm>
            <a:off x="1143000" y="900954"/>
            <a:ext cx="9197788" cy="5957046"/>
          </a:xfrm>
        </p:spPr>
      </p:pic>
    </p:spTree>
    <p:extLst>
      <p:ext uri="{BB962C8B-B14F-4D97-AF65-F5344CB8AC3E}">
        <p14:creationId xmlns:p14="http://schemas.microsoft.com/office/powerpoint/2010/main" val="24775721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917" y="2019113"/>
            <a:ext cx="10515600" cy="1325563"/>
          </a:xfrm>
        </p:spPr>
        <p:txBody>
          <a:bodyPr/>
          <a:lstStyle/>
          <a:p>
            <a:pPr algn="ctr"/>
            <a:r>
              <a:rPr lang="en-US" b="1" dirty="0" smtClean="0"/>
              <a:t>LAB EXERCISES ON</a:t>
            </a:r>
            <a:br>
              <a:rPr lang="en-US" b="1" dirty="0" smtClean="0"/>
            </a:br>
            <a:r>
              <a:rPr lang="en-US" b="1" dirty="0" smtClean="0"/>
              <a:t>WHITE BOX TESTING</a:t>
            </a:r>
            <a:endParaRPr lang="en-US" b="1" dirty="0"/>
          </a:p>
        </p:txBody>
      </p:sp>
    </p:spTree>
    <p:extLst>
      <p:ext uri="{BB962C8B-B14F-4D97-AF65-F5344CB8AC3E}">
        <p14:creationId xmlns:p14="http://schemas.microsoft.com/office/powerpoint/2010/main" val="12733755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1" y="174813"/>
            <a:ext cx="5143500" cy="585725"/>
          </a:xfrm>
        </p:spPr>
        <p:txBody>
          <a:bodyPr>
            <a:normAutofit/>
          </a:bodyPr>
          <a:lstStyle/>
          <a:p>
            <a:r>
              <a:rPr lang="en-US" sz="2250" dirty="0">
                <a:latin typeface="+mn-lt"/>
              </a:rPr>
              <a:t>Introduction to White box testing</a:t>
            </a:r>
          </a:p>
        </p:txBody>
      </p:sp>
      <p:sp>
        <p:nvSpPr>
          <p:cNvPr id="3" name="Subtitle 2"/>
          <p:cNvSpPr>
            <a:spLocks noGrp="1"/>
          </p:cNvSpPr>
          <p:nvPr>
            <p:ph type="subTitle" idx="1"/>
          </p:nvPr>
        </p:nvSpPr>
        <p:spPr>
          <a:xfrm>
            <a:off x="1707777" y="760538"/>
            <a:ext cx="9964270" cy="6339509"/>
          </a:xfrm>
        </p:spPr>
        <p:txBody>
          <a:bodyPr>
            <a:noAutofit/>
          </a:bodyPr>
          <a:lstStyle/>
          <a:p>
            <a:pPr marL="192881" indent="-192881" algn="just">
              <a:buFont typeface="Arial" panose="020B0604020202020204" pitchFamily="34" charset="0"/>
              <a:buChar char="•"/>
            </a:pPr>
            <a:r>
              <a:rPr lang="en-US" dirty="0"/>
              <a:t>It is a testing method in which the internal structure/design/implementation of the program is being tested. </a:t>
            </a:r>
          </a:p>
          <a:p>
            <a:pPr marL="192881" indent="-192881" algn="just">
              <a:buFont typeface="Arial" panose="020B0604020202020204" pitchFamily="34" charset="0"/>
              <a:buChar char="•"/>
            </a:pPr>
            <a:r>
              <a:rPr lang="en-US" dirty="0"/>
              <a:t>Also known as Clear Box Testing, Open Box Testing, Glass Box Testing, Transparent Box Testing, Code-Based Testing or Structural Testing) </a:t>
            </a:r>
          </a:p>
          <a:p>
            <a:pPr marL="192881" indent="-192881" algn="just">
              <a:buFont typeface="Arial" panose="020B0604020202020204" pitchFamily="34" charset="0"/>
              <a:buChar char="•"/>
            </a:pPr>
            <a:r>
              <a:rPr lang="en-US" dirty="0"/>
              <a:t>The tester chooses inputs to exercise paths through the code and determines the appropriate outputs. </a:t>
            </a:r>
          </a:p>
          <a:p>
            <a:pPr algn="just"/>
            <a:endParaRPr lang="en-US" dirty="0"/>
          </a:p>
          <a:p>
            <a:pPr algn="just" fontAlgn="base"/>
            <a:r>
              <a:rPr lang="en-US" dirty="0"/>
              <a:t>The key principles that assist you in executing white box tests successfully are:</a:t>
            </a:r>
          </a:p>
          <a:p>
            <a:pPr algn="just" fontAlgn="base"/>
            <a:r>
              <a:rPr lang="en-US" dirty="0"/>
              <a:t>Statement Coverage – ensure every single line of code is tested.</a:t>
            </a:r>
          </a:p>
          <a:p>
            <a:pPr algn="just" fontAlgn="base"/>
            <a:r>
              <a:rPr lang="en-US" dirty="0"/>
              <a:t>Branch Coverage – ensure every branch (e.g. true or false) is tested.</a:t>
            </a:r>
          </a:p>
          <a:p>
            <a:pPr algn="just" fontAlgn="base"/>
            <a:r>
              <a:rPr lang="en-US" dirty="0"/>
              <a:t>Path Coverage – ensure all possible paths are tested.</a:t>
            </a:r>
          </a:p>
          <a:p>
            <a:pPr algn="l"/>
            <a:endParaRPr lang="en-US" dirty="0"/>
          </a:p>
        </p:txBody>
      </p:sp>
    </p:spTree>
    <p:extLst>
      <p:ext uri="{BB962C8B-B14F-4D97-AF65-F5344CB8AC3E}">
        <p14:creationId xmlns:p14="http://schemas.microsoft.com/office/powerpoint/2010/main" val="2248066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9071" y="658907"/>
            <a:ext cx="6898341" cy="1055596"/>
          </a:xfrm>
        </p:spPr>
        <p:txBody>
          <a:bodyPr>
            <a:normAutofit fontScale="90000"/>
          </a:bodyPr>
          <a:lstStyle/>
          <a:p>
            <a:r>
              <a:rPr lang="en-US" b="1" dirty="0" smtClean="0"/>
              <a:t>Advantages of White Box Testing:</a:t>
            </a:r>
          </a:p>
        </p:txBody>
      </p:sp>
      <p:sp>
        <p:nvSpPr>
          <p:cNvPr id="3" name="Content Placeholder 2"/>
          <p:cNvSpPr>
            <a:spLocks noGrp="1"/>
          </p:cNvSpPr>
          <p:nvPr>
            <p:ph idx="1"/>
          </p:nvPr>
        </p:nvSpPr>
        <p:spPr>
          <a:xfrm>
            <a:off x="2212041" y="2723032"/>
            <a:ext cx="7772400" cy="2711255"/>
          </a:xfrm>
        </p:spPr>
        <p:txBody>
          <a:bodyPr/>
          <a:lstStyle/>
          <a:p>
            <a:r>
              <a:rPr lang="en-US" sz="2400" dirty="0"/>
              <a:t>Forces test developer to reason carefully about implementation.</a:t>
            </a:r>
          </a:p>
          <a:p>
            <a:pPr algn="just"/>
            <a:r>
              <a:rPr lang="en-US" sz="2400" dirty="0"/>
              <a:t>Reveals errors in "hidden" code.</a:t>
            </a:r>
          </a:p>
          <a:p>
            <a:pPr algn="just"/>
            <a:r>
              <a:rPr lang="en-US" sz="2400" dirty="0"/>
              <a:t>Spots the Dead Code or other issues with respect to best programming practices.</a:t>
            </a:r>
          </a:p>
          <a:p>
            <a:endParaRPr lang="en-US" sz="2400" dirty="0"/>
          </a:p>
        </p:txBody>
      </p:sp>
    </p:spTree>
    <p:extLst>
      <p:ext uri="{BB962C8B-B14F-4D97-AF65-F5344CB8AC3E}">
        <p14:creationId xmlns:p14="http://schemas.microsoft.com/office/powerpoint/2010/main" val="321602770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7075" y="1152526"/>
            <a:ext cx="4193456" cy="533223"/>
          </a:xfrm>
        </p:spPr>
        <p:txBody>
          <a:bodyPr>
            <a:normAutofit fontScale="90000"/>
          </a:bodyPr>
          <a:lstStyle/>
          <a:p>
            <a:r>
              <a:rPr lang="en-US" b="1" dirty="0" smtClean="0"/>
              <a:t>Disadvantages of White Box Testing:</a:t>
            </a:r>
            <a:br>
              <a:rPr lang="en-US" b="1" dirty="0" smtClean="0"/>
            </a:br>
            <a:endParaRPr lang="en-US" dirty="0"/>
          </a:p>
        </p:txBody>
      </p:sp>
      <p:sp>
        <p:nvSpPr>
          <p:cNvPr id="3" name="Content Placeholder 2"/>
          <p:cNvSpPr>
            <a:spLocks noGrp="1"/>
          </p:cNvSpPr>
          <p:nvPr>
            <p:ph idx="1"/>
          </p:nvPr>
        </p:nvSpPr>
        <p:spPr>
          <a:xfrm>
            <a:off x="2057400" y="2527102"/>
            <a:ext cx="8153400" cy="3416498"/>
          </a:xfrm>
        </p:spPr>
        <p:txBody>
          <a:bodyPr/>
          <a:lstStyle/>
          <a:p>
            <a:pPr algn="just"/>
            <a:r>
              <a:rPr lang="en-US" dirty="0" smtClean="0"/>
              <a:t>Expensive as one has to spend both time and money to perform white box testing.</a:t>
            </a:r>
          </a:p>
          <a:p>
            <a:pPr algn="just"/>
            <a:r>
              <a:rPr lang="en-US" dirty="0" smtClean="0"/>
              <a:t>Every possibility that few lines of code are missed accidentally.</a:t>
            </a:r>
          </a:p>
          <a:p>
            <a:pPr algn="just"/>
            <a:r>
              <a:rPr lang="en-US" dirty="0" smtClean="0"/>
              <a:t>In-depth knowledge about the programming language is necessary to perform white box testing.</a:t>
            </a:r>
          </a:p>
          <a:p>
            <a:endParaRPr lang="en-US" dirty="0"/>
          </a:p>
        </p:txBody>
      </p:sp>
    </p:spTree>
    <p:extLst>
      <p:ext uri="{BB962C8B-B14F-4D97-AF65-F5344CB8AC3E}">
        <p14:creationId xmlns:p14="http://schemas.microsoft.com/office/powerpoint/2010/main" val="357861630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9705" y="776043"/>
            <a:ext cx="5915025" cy="369479"/>
          </a:xfrm>
        </p:spPr>
        <p:txBody>
          <a:bodyPr>
            <a:normAutofit fontScale="90000"/>
          </a:bodyPr>
          <a:lstStyle/>
          <a:p>
            <a:r>
              <a:rPr lang="en-US" dirty="0" smtClean="0"/>
              <a:t>Levels applicable to:</a:t>
            </a:r>
            <a:endParaRPr lang="en-US" dirty="0"/>
          </a:p>
        </p:txBody>
      </p:sp>
      <p:sp>
        <p:nvSpPr>
          <p:cNvPr id="3" name="Content Placeholder 2"/>
          <p:cNvSpPr>
            <a:spLocks noGrp="1"/>
          </p:cNvSpPr>
          <p:nvPr>
            <p:ph idx="1"/>
          </p:nvPr>
        </p:nvSpPr>
        <p:spPr>
          <a:xfrm>
            <a:off x="1371601" y="2005187"/>
            <a:ext cx="9211234" cy="2447628"/>
          </a:xfrm>
        </p:spPr>
        <p:txBody>
          <a:bodyPr>
            <a:normAutofit/>
          </a:bodyPr>
          <a:lstStyle/>
          <a:p>
            <a:pPr algn="just"/>
            <a:r>
              <a:rPr lang="en-US" dirty="0" smtClean="0"/>
              <a:t>White Box Testing method is applicable to the following levels of software testing:</a:t>
            </a:r>
          </a:p>
          <a:p>
            <a:pPr algn="just"/>
            <a:r>
              <a:rPr lang="en-US" dirty="0" smtClean="0"/>
              <a:t>Unit Testing: For testing paths within a unit.</a:t>
            </a:r>
          </a:p>
          <a:p>
            <a:pPr algn="just"/>
            <a:r>
              <a:rPr lang="en-US" dirty="0" smtClean="0"/>
              <a:t>Integration Testing: For testing paths between units.</a:t>
            </a:r>
          </a:p>
          <a:p>
            <a:pPr algn="just"/>
            <a:r>
              <a:rPr lang="en-US" dirty="0" smtClean="0"/>
              <a:t>System Testing: For testing paths between subsystems.</a:t>
            </a:r>
          </a:p>
          <a:p>
            <a:pPr marL="0" indent="0" algn="just">
              <a:buNone/>
            </a:pPr>
            <a:endParaRPr lang="en-US" dirty="0" smtClean="0"/>
          </a:p>
          <a:p>
            <a:pPr algn="just"/>
            <a:endParaRPr lang="en-US" dirty="0" smtClean="0"/>
          </a:p>
          <a:p>
            <a:endParaRPr lang="en-US" dirty="0"/>
          </a:p>
        </p:txBody>
      </p:sp>
    </p:spTree>
    <p:extLst>
      <p:ext uri="{BB962C8B-B14F-4D97-AF65-F5344CB8AC3E}">
        <p14:creationId xmlns:p14="http://schemas.microsoft.com/office/powerpoint/2010/main" val="136631252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9158" y="359151"/>
            <a:ext cx="3900206" cy="474567"/>
          </a:xfrm>
        </p:spPr>
        <p:txBody>
          <a:bodyPr>
            <a:normAutofit fontScale="90000"/>
          </a:bodyPr>
          <a:lstStyle/>
          <a:p>
            <a:r>
              <a:rPr lang="en-US" dirty="0" smtClean="0"/>
              <a:t>Static Testing</a:t>
            </a:r>
            <a:endParaRPr lang="en-US" dirty="0"/>
          </a:p>
        </p:txBody>
      </p:sp>
      <p:sp>
        <p:nvSpPr>
          <p:cNvPr id="3" name="Content Placeholder 2"/>
          <p:cNvSpPr>
            <a:spLocks noGrp="1"/>
          </p:cNvSpPr>
          <p:nvPr>
            <p:ph idx="1"/>
          </p:nvPr>
        </p:nvSpPr>
        <p:spPr>
          <a:xfrm>
            <a:off x="1089211" y="1237129"/>
            <a:ext cx="9977717" cy="5266359"/>
          </a:xfrm>
        </p:spPr>
        <p:txBody>
          <a:bodyPr/>
          <a:lstStyle/>
          <a:p>
            <a:r>
              <a:rPr lang="en-US" b="1" dirty="0" smtClean="0"/>
              <a:t>Static testing</a:t>
            </a:r>
            <a:r>
              <a:rPr lang="en-US" dirty="0" smtClean="0"/>
              <a:t> is a software </a:t>
            </a:r>
            <a:r>
              <a:rPr lang="en-US" b="1" dirty="0" smtClean="0"/>
              <a:t>testing</a:t>
            </a:r>
            <a:r>
              <a:rPr lang="en-US" dirty="0" smtClean="0"/>
              <a:t> method that involves examination of the program's code and its associated documentation but does not require the program be executed.</a:t>
            </a:r>
          </a:p>
          <a:p>
            <a:r>
              <a:rPr lang="en-US" dirty="0" smtClean="0"/>
              <a:t>Static Testing, a software testing technique in which the software is tested without executing the code. It has two parts as listed below:</a:t>
            </a:r>
          </a:p>
          <a:p>
            <a:pPr lvl="1"/>
            <a:r>
              <a:rPr lang="en-US" sz="2800" dirty="0"/>
              <a:t>Review - Typically used to find and eliminate errors or ambiguities in documents such as requirements, design, test cases, etc.</a:t>
            </a:r>
          </a:p>
          <a:p>
            <a:pPr lvl="1"/>
            <a:r>
              <a:rPr lang="en-US" sz="2800" dirty="0"/>
              <a:t>Static analysis - The code written by developers are analyzed (usually by tools) for structural defects that may lead to defects</a:t>
            </a:r>
            <a:r>
              <a:rPr lang="en-US" sz="2800" dirty="0" smtClean="0"/>
              <a:t>.</a:t>
            </a:r>
          </a:p>
          <a:p>
            <a:pPr marL="0" indent="0">
              <a:buNone/>
            </a:pPr>
            <a:endParaRPr lang="en-US" dirty="0"/>
          </a:p>
        </p:txBody>
      </p:sp>
    </p:spTree>
    <p:extLst>
      <p:ext uri="{BB962C8B-B14F-4D97-AF65-F5344CB8AC3E}">
        <p14:creationId xmlns:p14="http://schemas.microsoft.com/office/powerpoint/2010/main" val="67355827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7077" y="1062319"/>
            <a:ext cx="4236382" cy="382468"/>
          </a:xfrm>
        </p:spPr>
        <p:txBody>
          <a:bodyPr>
            <a:normAutofit fontScale="90000"/>
          </a:bodyPr>
          <a:lstStyle/>
          <a:p>
            <a:endParaRPr lang="en-US" dirty="0"/>
          </a:p>
        </p:txBody>
      </p:sp>
      <p:sp>
        <p:nvSpPr>
          <p:cNvPr id="3" name="Content Placeholder 2"/>
          <p:cNvSpPr>
            <a:spLocks noGrp="1"/>
          </p:cNvSpPr>
          <p:nvPr>
            <p:ph idx="1"/>
          </p:nvPr>
        </p:nvSpPr>
        <p:spPr>
          <a:xfrm>
            <a:off x="2209800" y="1714502"/>
            <a:ext cx="7772400" cy="4305299"/>
          </a:xfrm>
        </p:spPr>
        <p:txBody>
          <a:bodyPr>
            <a:normAutofit fontScale="92500" lnSpcReduction="10000"/>
          </a:bodyPr>
          <a:lstStyle/>
          <a:p>
            <a:r>
              <a:rPr lang="en-US" dirty="0" smtClean="0"/>
              <a:t>Static Testing is defined as a software testing technique by which we can check the defects in software without actually executing it. Its counter-part is Dynamic Testing which checks an application when the code is run</a:t>
            </a:r>
          </a:p>
          <a:p>
            <a:r>
              <a:rPr lang="en-US" dirty="0" smtClean="0"/>
              <a:t>The two main types of static testing techniques are </a:t>
            </a:r>
          </a:p>
          <a:p>
            <a:r>
              <a:rPr lang="en-US" b="1" dirty="0" smtClean="0"/>
              <a:t>Manual examinations</a:t>
            </a:r>
            <a:r>
              <a:rPr lang="en-US" dirty="0" smtClean="0"/>
              <a:t>: Manual examinations include analysis of code done manually, also known as </a:t>
            </a:r>
            <a:r>
              <a:rPr lang="en-US" b="1" dirty="0" smtClean="0"/>
              <a:t>REVIEWS. </a:t>
            </a:r>
            <a:endParaRPr lang="en-US" dirty="0" smtClean="0"/>
          </a:p>
          <a:p>
            <a:r>
              <a:rPr lang="en-US" b="1" dirty="0" smtClean="0"/>
              <a:t>Automated analysis using tools:</a:t>
            </a:r>
            <a:r>
              <a:rPr lang="en-US" dirty="0" smtClean="0"/>
              <a:t> Automated analysis are basically static analysis which is done using tools.</a:t>
            </a:r>
          </a:p>
          <a:p>
            <a:endParaRPr lang="en-US" dirty="0"/>
          </a:p>
        </p:txBody>
      </p:sp>
    </p:spTree>
    <p:extLst>
      <p:ext uri="{BB962C8B-B14F-4D97-AF65-F5344CB8AC3E}">
        <p14:creationId xmlns:p14="http://schemas.microsoft.com/office/powerpoint/2010/main" val="95979845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9536" y="-107576"/>
            <a:ext cx="5944158" cy="1479176"/>
          </a:xfrm>
        </p:spPr>
        <p:txBody>
          <a:bodyPr>
            <a:normAutofit/>
          </a:bodyPr>
          <a:lstStyle/>
          <a:p>
            <a:r>
              <a:rPr lang="en-US" dirty="0" smtClean="0"/>
              <a:t>Static Testing by humans</a:t>
            </a:r>
            <a:endParaRPr lang="en-US" dirty="0"/>
          </a:p>
        </p:txBody>
      </p:sp>
      <p:sp>
        <p:nvSpPr>
          <p:cNvPr id="3" name="Content Placeholder 2"/>
          <p:cNvSpPr>
            <a:spLocks noGrp="1"/>
          </p:cNvSpPr>
          <p:nvPr>
            <p:ph idx="1"/>
          </p:nvPr>
        </p:nvSpPr>
        <p:spPr>
          <a:xfrm>
            <a:off x="3052762" y="2143126"/>
            <a:ext cx="6624638" cy="3571874"/>
          </a:xfrm>
        </p:spPr>
        <p:txBody>
          <a:bodyPr/>
          <a:lstStyle/>
          <a:p>
            <a:pPr marL="0" indent="0">
              <a:buNone/>
            </a:pPr>
            <a:r>
              <a:rPr lang="en-US" dirty="0" smtClean="0"/>
              <a:t>There are multiples ways to achieve Static testing by humans. Few of them are as follows:</a:t>
            </a:r>
          </a:p>
          <a:p>
            <a:r>
              <a:rPr lang="en-US" dirty="0" smtClean="0"/>
              <a:t>Desk checking of the code</a:t>
            </a:r>
          </a:p>
          <a:p>
            <a:r>
              <a:rPr lang="en-US" dirty="0" smtClean="0"/>
              <a:t>Code walkthrough</a:t>
            </a:r>
          </a:p>
          <a:p>
            <a:r>
              <a:rPr lang="en-US" dirty="0" smtClean="0"/>
              <a:t>Code Review</a:t>
            </a:r>
          </a:p>
          <a:p>
            <a:r>
              <a:rPr lang="en-US" dirty="0" smtClean="0"/>
              <a:t>Code Inspection</a:t>
            </a:r>
            <a:endParaRPr lang="en-US" dirty="0"/>
          </a:p>
        </p:txBody>
      </p:sp>
    </p:spTree>
    <p:extLst>
      <p:ext uri="{BB962C8B-B14F-4D97-AF65-F5344CB8AC3E}">
        <p14:creationId xmlns:p14="http://schemas.microsoft.com/office/powerpoint/2010/main" val="41339278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F9DAF8-AE42-45EC-9B18-C09D06CA21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4A82970B-3EB9-4063-96F7-94C8A77F521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3DE95E49-E2AE-4F68-B6D1-875B23204045}"/>
              </a:ext>
            </a:extLst>
          </p:cNvPr>
          <p:cNvPicPr>
            <a:picLocks noChangeAspect="1"/>
          </p:cNvPicPr>
          <p:nvPr/>
        </p:nvPicPr>
        <p:blipFill rotWithShape="1">
          <a:blip r:embed="rId2"/>
          <a:srcRect l="11848" t="17764" r="31630" b="26558"/>
          <a:stretch/>
        </p:blipFill>
        <p:spPr>
          <a:xfrm>
            <a:off x="1033670" y="490330"/>
            <a:ext cx="9263270" cy="5130427"/>
          </a:xfrm>
          <a:prstGeom prst="rect">
            <a:avLst/>
          </a:prstGeom>
        </p:spPr>
      </p:pic>
    </p:spTree>
    <p:extLst>
      <p:ext uri="{BB962C8B-B14F-4D97-AF65-F5344CB8AC3E}">
        <p14:creationId xmlns:p14="http://schemas.microsoft.com/office/powerpoint/2010/main" val="42135725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1" y="605118"/>
            <a:ext cx="5957046" cy="766482"/>
          </a:xfrm>
        </p:spPr>
        <p:txBody>
          <a:bodyPr>
            <a:normAutofit fontScale="90000"/>
          </a:bodyPr>
          <a:lstStyle/>
          <a:p>
            <a:r>
              <a:rPr lang="en-US" dirty="0" smtClean="0"/>
              <a:t>Desk checking of the code</a:t>
            </a:r>
            <a:br>
              <a:rPr lang="en-US" dirty="0" smtClean="0"/>
            </a:br>
            <a:endParaRPr lang="en-US" dirty="0"/>
          </a:p>
        </p:txBody>
      </p:sp>
      <p:sp>
        <p:nvSpPr>
          <p:cNvPr id="3" name="Content Placeholder 2"/>
          <p:cNvSpPr>
            <a:spLocks noGrp="1"/>
          </p:cNvSpPr>
          <p:nvPr>
            <p:ph idx="1"/>
          </p:nvPr>
        </p:nvSpPr>
        <p:spPr>
          <a:xfrm>
            <a:off x="2057400" y="2527104"/>
            <a:ext cx="8229600" cy="3492697"/>
          </a:xfrm>
        </p:spPr>
        <p:txBody>
          <a:bodyPr>
            <a:normAutofit fontScale="85000" lnSpcReduction="20000"/>
          </a:bodyPr>
          <a:lstStyle/>
          <a:p>
            <a:pPr algn="just"/>
            <a:r>
              <a:rPr lang="en-US" b="1" dirty="0" smtClean="0"/>
              <a:t>Desk checking</a:t>
            </a:r>
            <a:r>
              <a:rPr lang="en-US" dirty="0" smtClean="0"/>
              <a:t> is an informal manual </a:t>
            </a:r>
            <a:r>
              <a:rPr lang="en-US" b="1" dirty="0" smtClean="0"/>
              <a:t>test</a:t>
            </a:r>
            <a:r>
              <a:rPr lang="en-US" dirty="0" smtClean="0"/>
              <a:t> that programmers can use to verify coding and algorithm logic before a program launch. This enables them to spot errors that might prevent a program from working as it should.</a:t>
            </a:r>
          </a:p>
          <a:p>
            <a:pPr algn="just"/>
            <a:r>
              <a:rPr lang="en-US" dirty="0" smtClean="0"/>
              <a:t>Desk checking is a similar process to </a:t>
            </a:r>
            <a:r>
              <a:rPr lang="en-US" b="1" dirty="0" smtClean="0"/>
              <a:t>proof reading</a:t>
            </a:r>
            <a:r>
              <a:rPr lang="en-US" dirty="0" smtClean="0"/>
              <a:t>; in this exercise, the programmer runs through lines of code to identify errors and to check logic. </a:t>
            </a:r>
          </a:p>
          <a:p>
            <a:pPr algn="just"/>
            <a:r>
              <a:rPr lang="en-US" dirty="0" smtClean="0"/>
              <a:t>Typically, the </a:t>
            </a:r>
            <a:r>
              <a:rPr lang="en-US" b="1" dirty="0" smtClean="0"/>
              <a:t>programmer will print out the code and go through it in a pencil and paper exercise. </a:t>
            </a:r>
            <a:r>
              <a:rPr lang="en-US" dirty="0" smtClean="0"/>
              <a:t>This usually involves creating a </a:t>
            </a:r>
            <a:r>
              <a:rPr lang="en-US" b="1" dirty="0" smtClean="0"/>
              <a:t>table with columns containing line numbers, variables, conditions, </a:t>
            </a:r>
            <a:r>
              <a:rPr lang="en-US" dirty="0" smtClean="0"/>
              <a:t>and inputs and outputs, depending on the checks he is making.</a:t>
            </a:r>
            <a:endParaRPr lang="en-US" dirty="0"/>
          </a:p>
        </p:txBody>
      </p:sp>
    </p:spTree>
    <p:extLst>
      <p:ext uri="{BB962C8B-B14F-4D97-AF65-F5344CB8AC3E}">
        <p14:creationId xmlns:p14="http://schemas.microsoft.com/office/powerpoint/2010/main" val="116697447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7075" y="1152527"/>
            <a:ext cx="4411195" cy="824191"/>
          </a:xfrm>
        </p:spPr>
        <p:txBody>
          <a:bodyPr>
            <a:normAutofit/>
          </a:bodyPr>
          <a:lstStyle/>
          <a:p>
            <a:r>
              <a:rPr lang="en-US" dirty="0" smtClean="0"/>
              <a:t>Code walkthrough</a:t>
            </a:r>
            <a:endParaRPr lang="en-US" dirty="0"/>
          </a:p>
        </p:txBody>
      </p:sp>
      <p:sp>
        <p:nvSpPr>
          <p:cNvPr id="3" name="Content Placeholder 2"/>
          <p:cNvSpPr>
            <a:spLocks noGrp="1"/>
          </p:cNvSpPr>
          <p:nvPr>
            <p:ph idx="1"/>
          </p:nvPr>
        </p:nvSpPr>
        <p:spPr>
          <a:xfrm>
            <a:off x="1752600" y="2133600"/>
            <a:ext cx="8915400" cy="3099310"/>
          </a:xfrm>
        </p:spPr>
        <p:txBody>
          <a:bodyPr>
            <a:normAutofit fontScale="85000" lnSpcReduction="20000"/>
          </a:bodyPr>
          <a:lstStyle/>
          <a:p>
            <a:pPr algn="just"/>
            <a:r>
              <a:rPr lang="en-US" b="1" dirty="0" smtClean="0"/>
              <a:t>Code Walkthrough</a:t>
            </a:r>
            <a:r>
              <a:rPr lang="en-US" dirty="0" smtClean="0"/>
              <a:t> is a form of peer review in which a programmer leads the review process and the other team members ask questions and spot possible errors against development standards and other issues. </a:t>
            </a:r>
          </a:p>
          <a:p>
            <a:pPr algn="just"/>
            <a:r>
              <a:rPr lang="en-US" dirty="0" smtClean="0"/>
              <a:t>The meeting is usually led by the author of the document under review and attended by other members of the team.</a:t>
            </a:r>
          </a:p>
          <a:p>
            <a:pPr algn="just"/>
            <a:r>
              <a:rPr lang="en-US" dirty="0" smtClean="0"/>
              <a:t>The main purpose of walkthrough is to enable learning about the content of the document under review to help team members gain an understanding of the content of the document and also to find defects.</a:t>
            </a:r>
            <a:endParaRPr lang="en-US" dirty="0"/>
          </a:p>
        </p:txBody>
      </p:sp>
    </p:spTree>
    <p:extLst>
      <p:ext uri="{BB962C8B-B14F-4D97-AF65-F5344CB8AC3E}">
        <p14:creationId xmlns:p14="http://schemas.microsoft.com/office/powerpoint/2010/main" val="125104538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7077" y="1152527"/>
            <a:ext cx="3510241" cy="528355"/>
          </a:xfrm>
        </p:spPr>
        <p:txBody>
          <a:bodyPr>
            <a:normAutofit fontScale="90000"/>
          </a:bodyPr>
          <a:lstStyle/>
          <a:p>
            <a:r>
              <a:rPr lang="en-US" dirty="0" smtClean="0"/>
              <a:t>Code Review</a:t>
            </a:r>
            <a:endParaRPr lang="en-US" dirty="0"/>
          </a:p>
        </p:txBody>
      </p:sp>
      <p:sp>
        <p:nvSpPr>
          <p:cNvPr id="3" name="Content Placeholder 2"/>
          <p:cNvSpPr>
            <a:spLocks noGrp="1"/>
          </p:cNvSpPr>
          <p:nvPr>
            <p:ph idx="1"/>
          </p:nvPr>
        </p:nvSpPr>
        <p:spPr>
          <a:xfrm>
            <a:off x="1981200" y="2133600"/>
            <a:ext cx="8072438" cy="3722558"/>
          </a:xfrm>
        </p:spPr>
        <p:txBody>
          <a:bodyPr>
            <a:normAutofit fontScale="92500" lnSpcReduction="20000"/>
          </a:bodyPr>
          <a:lstStyle/>
          <a:p>
            <a:pPr algn="just"/>
            <a:r>
              <a:rPr lang="en-US" b="1" dirty="0" smtClean="0"/>
              <a:t>Code review</a:t>
            </a:r>
            <a:r>
              <a:rPr lang="en-US" dirty="0" smtClean="0"/>
              <a:t> (sometimes referred to as peer </a:t>
            </a:r>
            <a:r>
              <a:rPr lang="en-US" b="1" dirty="0" smtClean="0"/>
              <a:t>review</a:t>
            </a:r>
            <a:r>
              <a:rPr lang="en-US" dirty="0" smtClean="0"/>
              <a:t>) is a software quality assurance activity in which one or several humans check a program mainly by viewing and reading parts of its source </a:t>
            </a:r>
            <a:r>
              <a:rPr lang="en-US" b="1" dirty="0" smtClean="0"/>
              <a:t>code</a:t>
            </a:r>
            <a:r>
              <a:rPr lang="en-US" dirty="0" smtClean="0"/>
              <a:t>, and they do so after implementation or as an interruption of implementation.</a:t>
            </a:r>
          </a:p>
          <a:p>
            <a:pPr marL="0" indent="0" algn="just">
              <a:buNone/>
            </a:pPr>
            <a:endParaRPr lang="en-US" dirty="0" smtClean="0"/>
          </a:p>
          <a:p>
            <a:pPr algn="just"/>
            <a:r>
              <a:rPr lang="en-US" b="1" dirty="0" smtClean="0"/>
              <a:t>Code review</a:t>
            </a:r>
            <a:r>
              <a:rPr lang="en-US" dirty="0" smtClean="0"/>
              <a:t> is systematic examination (often as peer </a:t>
            </a:r>
            <a:r>
              <a:rPr lang="en-US" b="1" dirty="0" smtClean="0"/>
              <a:t>review</a:t>
            </a:r>
            <a:r>
              <a:rPr lang="en-US" dirty="0" smtClean="0"/>
              <a:t>) of computer source </a:t>
            </a:r>
            <a:r>
              <a:rPr lang="en-US" b="1" dirty="0" smtClean="0"/>
              <a:t>code</a:t>
            </a:r>
            <a:r>
              <a:rPr lang="en-US" dirty="0" smtClean="0"/>
              <a:t>. It is intended to find and fix mistakes overlooked in the initial development phase, improving both the overall quality of </a:t>
            </a:r>
            <a:r>
              <a:rPr lang="en-US" b="1" dirty="0" smtClean="0"/>
              <a:t>software</a:t>
            </a:r>
            <a:r>
              <a:rPr lang="en-US" dirty="0" smtClean="0"/>
              <a:t> and the developers' skills.</a:t>
            </a:r>
            <a:endParaRPr lang="en-US" dirty="0"/>
          </a:p>
        </p:txBody>
      </p:sp>
    </p:spTree>
    <p:extLst>
      <p:ext uri="{BB962C8B-B14F-4D97-AF65-F5344CB8AC3E}">
        <p14:creationId xmlns:p14="http://schemas.microsoft.com/office/powerpoint/2010/main" val="108118603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7075" y="1152527"/>
            <a:ext cx="3779183" cy="340097"/>
          </a:xfrm>
        </p:spPr>
        <p:txBody>
          <a:bodyPr>
            <a:normAutofit fontScale="90000"/>
          </a:bodyPr>
          <a:lstStyle/>
          <a:p>
            <a:r>
              <a:rPr lang="en-US" dirty="0" smtClean="0"/>
              <a:t>Code Inspection</a:t>
            </a:r>
            <a:endParaRPr lang="en-US" dirty="0"/>
          </a:p>
        </p:txBody>
      </p:sp>
      <p:sp>
        <p:nvSpPr>
          <p:cNvPr id="3" name="Content Placeholder 2"/>
          <p:cNvSpPr>
            <a:spLocks noGrp="1"/>
          </p:cNvSpPr>
          <p:nvPr>
            <p:ph idx="1"/>
          </p:nvPr>
        </p:nvSpPr>
        <p:spPr>
          <a:xfrm>
            <a:off x="1905000" y="1828800"/>
            <a:ext cx="8229600" cy="4365460"/>
          </a:xfrm>
        </p:spPr>
        <p:txBody>
          <a:bodyPr>
            <a:normAutofit fontScale="92500" lnSpcReduction="20000"/>
          </a:bodyPr>
          <a:lstStyle/>
          <a:p>
            <a:r>
              <a:rPr lang="en-US" b="1" dirty="0" smtClean="0"/>
              <a:t>Code Inspection</a:t>
            </a:r>
            <a:r>
              <a:rPr lang="en-US" dirty="0" smtClean="0"/>
              <a:t> is the most formal type of review, which is a kind of static testing to avoid the defect multiplication at a later stage. The main purpose of </a:t>
            </a:r>
            <a:r>
              <a:rPr lang="en-US" b="1" dirty="0" smtClean="0"/>
              <a:t>code inspection</a:t>
            </a:r>
            <a:r>
              <a:rPr lang="en-US" dirty="0" smtClean="0"/>
              <a:t> is to find defects and it can also spot any process improvement if any.</a:t>
            </a:r>
          </a:p>
          <a:p>
            <a:r>
              <a:rPr lang="en-US" dirty="0" smtClean="0"/>
              <a:t>The inspection process is the most formal type of review based on rules and checklists and makes use of entry and exit criteria.</a:t>
            </a:r>
          </a:p>
          <a:p>
            <a:r>
              <a:rPr lang="en-US" dirty="0" smtClean="0"/>
              <a:t>It usually involves peer examination of the code and each one has a defined set of roles.</a:t>
            </a:r>
          </a:p>
          <a:p>
            <a:r>
              <a:rPr lang="en-US" dirty="0" smtClean="0"/>
              <a:t>After the meeting, a formal follow-up process is used to ensure that corrective action is completed in a timely manner.</a:t>
            </a:r>
          </a:p>
          <a:p>
            <a:endParaRPr lang="en-US" dirty="0"/>
          </a:p>
        </p:txBody>
      </p:sp>
    </p:spTree>
    <p:extLst>
      <p:ext uri="{BB962C8B-B14F-4D97-AF65-F5344CB8AC3E}">
        <p14:creationId xmlns:p14="http://schemas.microsoft.com/office/powerpoint/2010/main" val="51825287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7076" y="1152527"/>
            <a:ext cx="5110442" cy="367261"/>
          </a:xfrm>
        </p:spPr>
        <p:txBody>
          <a:bodyPr>
            <a:normAutofit fontScale="90000"/>
          </a:bodyPr>
          <a:lstStyle/>
          <a:p>
            <a:r>
              <a:rPr lang="en-US" dirty="0" smtClean="0"/>
              <a:t>Static Testing by Tools</a:t>
            </a:r>
            <a:endParaRPr lang="en-US" dirty="0"/>
          </a:p>
        </p:txBody>
      </p:sp>
      <p:sp>
        <p:nvSpPr>
          <p:cNvPr id="3" name="Content Placeholder 2"/>
          <p:cNvSpPr>
            <a:spLocks noGrp="1"/>
          </p:cNvSpPr>
          <p:nvPr>
            <p:ph idx="1"/>
          </p:nvPr>
        </p:nvSpPr>
        <p:spPr>
          <a:xfrm>
            <a:off x="2209800" y="2143127"/>
            <a:ext cx="8001000" cy="1658531"/>
          </a:xfrm>
        </p:spPr>
        <p:txBody>
          <a:bodyPr>
            <a:normAutofit fontScale="85000" lnSpcReduction="20000"/>
          </a:bodyPr>
          <a:lstStyle/>
          <a:p>
            <a:r>
              <a:rPr lang="en-US" b="1" dirty="0" smtClean="0"/>
              <a:t>Static analysis tools</a:t>
            </a:r>
            <a:r>
              <a:rPr lang="en-US" dirty="0" smtClean="0"/>
              <a:t> are generally used by developers as part of the development and component </a:t>
            </a:r>
            <a:r>
              <a:rPr lang="en-US" b="1" dirty="0" smtClean="0"/>
              <a:t>testing</a:t>
            </a:r>
            <a:r>
              <a:rPr lang="en-US" dirty="0" smtClean="0"/>
              <a:t> process. </a:t>
            </a:r>
          </a:p>
          <a:p>
            <a:r>
              <a:rPr lang="en-US" dirty="0" smtClean="0"/>
              <a:t>The key aspect is that the code (or other artefact) is not executed or run but the </a:t>
            </a:r>
            <a:r>
              <a:rPr lang="en-US" b="1" dirty="0" smtClean="0"/>
              <a:t>tool</a:t>
            </a:r>
            <a:r>
              <a:rPr lang="en-US" dirty="0" smtClean="0"/>
              <a:t> itself is executed, and the source code we are interested in is the input data to the </a:t>
            </a:r>
            <a:r>
              <a:rPr lang="en-US" b="1" dirty="0" smtClean="0"/>
              <a:t>tool</a:t>
            </a:r>
            <a:r>
              <a:rPr lang="en-US" dirty="0" smtClean="0"/>
              <a:t>.</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1" y="4424997"/>
            <a:ext cx="5393111" cy="1424967"/>
          </a:xfrm>
          <a:prstGeom prst="rect">
            <a:avLst/>
          </a:prstGeom>
        </p:spPr>
      </p:pic>
    </p:spTree>
    <p:extLst>
      <p:ext uri="{BB962C8B-B14F-4D97-AF65-F5344CB8AC3E}">
        <p14:creationId xmlns:p14="http://schemas.microsoft.com/office/powerpoint/2010/main" val="259385091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00"/>
            <a:ext cx="8153400" cy="5257800"/>
          </a:xfrm>
        </p:spPr>
        <p:txBody>
          <a:bodyPr>
            <a:normAutofit fontScale="85000" lnSpcReduction="20000"/>
          </a:bodyPr>
          <a:lstStyle/>
          <a:p>
            <a:pPr algn="just"/>
            <a:endParaRPr lang="en-US" dirty="0" smtClean="0"/>
          </a:p>
          <a:p>
            <a:pPr algn="just"/>
            <a:r>
              <a:rPr lang="en-US" dirty="0" smtClean="0"/>
              <a:t>Other </a:t>
            </a:r>
            <a:r>
              <a:rPr lang="en-US" dirty="0"/>
              <a:t>than software code, static analysis can also be carried out on things like, static analysis of requirements or static analysis of websites (for example, to assess for proper use of accessibility tags or the following of HTML standards).</a:t>
            </a:r>
          </a:p>
          <a:p>
            <a:pPr algn="just"/>
            <a:r>
              <a:rPr lang="en-US" dirty="0"/>
              <a:t>Static analysis tools for code can help the developers to understand the structure of the code, and can also be used to enforce coding standards.</a:t>
            </a:r>
          </a:p>
          <a:p>
            <a:pPr marL="0" indent="0">
              <a:buNone/>
            </a:pPr>
            <a:r>
              <a:rPr lang="en-US" dirty="0"/>
              <a:t>Features or characteristics of static analysis tools are</a:t>
            </a:r>
            <a:r>
              <a:rPr lang="en-US" dirty="0" smtClean="0"/>
              <a:t>:</a:t>
            </a:r>
          </a:p>
          <a:p>
            <a:pPr algn="just"/>
            <a:r>
              <a:rPr lang="en-US" i="1" dirty="0"/>
              <a:t>To calculate metrics such as </a:t>
            </a:r>
            <a:r>
              <a:rPr lang="en-US" i="1" dirty="0" err="1"/>
              <a:t>cyclomatic</a:t>
            </a:r>
            <a:r>
              <a:rPr lang="en-US" i="1" dirty="0"/>
              <a:t> complexity or nesting levels (which can help to identify where more testing may be needed due to increased risk).</a:t>
            </a:r>
            <a:endParaRPr lang="en-US" dirty="0"/>
          </a:p>
          <a:p>
            <a:pPr algn="just"/>
            <a:r>
              <a:rPr lang="en-US" i="1" dirty="0"/>
              <a:t>To enforce coding standards.</a:t>
            </a:r>
            <a:endParaRPr lang="en-US" dirty="0"/>
          </a:p>
          <a:p>
            <a:pPr algn="just"/>
            <a:r>
              <a:rPr lang="en-US" i="1" dirty="0"/>
              <a:t>To analyze structures and dependencies.</a:t>
            </a:r>
            <a:endParaRPr lang="en-US" dirty="0"/>
          </a:p>
          <a:p>
            <a:pPr algn="just"/>
            <a:r>
              <a:rPr lang="en-US" i="1" dirty="0"/>
              <a:t>Help in code understanding.</a:t>
            </a:r>
            <a:endParaRPr lang="en-US" dirty="0"/>
          </a:p>
          <a:p>
            <a:pPr algn="just"/>
            <a:r>
              <a:rPr lang="en-US" i="1" dirty="0"/>
              <a:t>To identify anomalies or defects in the code.</a:t>
            </a:r>
            <a:endParaRPr lang="en-US" dirty="0"/>
          </a:p>
          <a:p>
            <a:pPr marL="0" indent="0" algn="just">
              <a:buNone/>
            </a:pPr>
            <a:endParaRPr lang="en-US" dirty="0"/>
          </a:p>
        </p:txBody>
      </p:sp>
    </p:spTree>
    <p:extLst>
      <p:ext uri="{BB962C8B-B14F-4D97-AF65-F5344CB8AC3E}">
        <p14:creationId xmlns:p14="http://schemas.microsoft.com/office/powerpoint/2010/main" val="291092756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B0726ADB-0DF1-4FB1-A0BA-C74B3CB81CAA}"/>
              </a:ext>
            </a:extLst>
          </p:cNvPr>
          <p:cNvSpPr>
            <a:spLocks noGrp="1"/>
          </p:cNvSpPr>
          <p:nvPr>
            <p:ph type="subTitle" idx="1"/>
          </p:nvPr>
        </p:nvSpPr>
        <p:spPr>
          <a:xfrm>
            <a:off x="450574" y="251791"/>
            <a:ext cx="9753600" cy="4422913"/>
          </a:xfrm>
        </p:spPr>
        <p:txBody>
          <a:bodyPr>
            <a:normAutofit/>
          </a:bodyPr>
          <a:lstStyle/>
          <a:p>
            <a:pPr algn="l"/>
            <a:r>
              <a:rPr lang="en-US" b="1" dirty="0">
                <a:latin typeface="Cambria" panose="02040503050406030204" pitchFamily="18" charset="0"/>
                <a:cs typeface="Times New Roman" panose="02020603050405020304" pitchFamily="18" charset="0"/>
              </a:rPr>
              <a:t>Exp 9: </a:t>
            </a:r>
            <a:r>
              <a:rPr lang="en-US" dirty="0">
                <a:latin typeface="Cambria" panose="02040503050406030204" pitchFamily="18" charset="0"/>
                <a:cs typeface="Times New Roman" panose="02020603050405020304" pitchFamily="18" charset="0"/>
              </a:rPr>
              <a:t>Design, develop, code and run the program in any suitable language to implement the binary search algorithm. Determine the basis paths and using them derive different test cases, execute these test cases and discuss the test results.</a:t>
            </a:r>
          </a:p>
          <a:p>
            <a:pPr algn="l"/>
            <a:endParaRPr lang="en-US" dirty="0">
              <a:latin typeface="Cambria" panose="02040503050406030204" pitchFamily="18" charset="0"/>
              <a:cs typeface="Times New Roman" panose="02020603050405020304" pitchFamily="18" charset="0"/>
            </a:endParaRPr>
          </a:p>
          <a:p>
            <a:pPr algn="just"/>
            <a:endParaRPr lang="en-US" dirty="0">
              <a:latin typeface="Cambria" panose="02040503050406030204" pitchFamily="18" charset="0"/>
              <a:ea typeface="Calibri" panose="020F0502020204030204" pitchFamily="34" charset="0"/>
              <a:cs typeface="Times New Roman" panose="02020603050405020304" pitchFamily="18" charset="0"/>
            </a:endParaRPr>
          </a:p>
          <a:p>
            <a:pPr algn="just"/>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sz="3200" dirty="0"/>
          </a:p>
        </p:txBody>
      </p:sp>
      <p:graphicFrame>
        <p:nvGraphicFramePr>
          <p:cNvPr id="2" name="Table 3">
            <a:extLst>
              <a:ext uri="{FF2B5EF4-FFF2-40B4-BE49-F238E27FC236}">
                <a16:creationId xmlns:a16="http://schemas.microsoft.com/office/drawing/2014/main" xmlns="" id="{5C2377C2-2C19-430F-B965-BA726F8C1723}"/>
              </a:ext>
            </a:extLst>
          </p:cNvPr>
          <p:cNvGraphicFramePr>
            <a:graphicFrameLocks noGrp="1"/>
          </p:cNvGraphicFramePr>
          <p:nvPr>
            <p:extLst/>
          </p:nvPr>
        </p:nvGraphicFramePr>
        <p:xfrm>
          <a:off x="1170608" y="2552699"/>
          <a:ext cx="8609496" cy="2956508"/>
        </p:xfrm>
        <a:graphic>
          <a:graphicData uri="http://schemas.openxmlformats.org/drawingml/2006/table">
            <a:tbl>
              <a:tblPr firstRow="1" bandRow="1">
                <a:tableStyleId>{073A0DAA-6AF3-43AB-8588-CEC1D06C72B9}</a:tableStyleId>
              </a:tblPr>
              <a:tblGrid>
                <a:gridCol w="2606244">
                  <a:extLst>
                    <a:ext uri="{9D8B030D-6E8A-4147-A177-3AD203B41FA5}">
                      <a16:colId xmlns:a16="http://schemas.microsoft.com/office/drawing/2014/main" xmlns="" val="1682509652"/>
                    </a:ext>
                  </a:extLst>
                </a:gridCol>
                <a:gridCol w="6003252">
                  <a:extLst>
                    <a:ext uri="{9D8B030D-6E8A-4147-A177-3AD203B41FA5}">
                      <a16:colId xmlns:a16="http://schemas.microsoft.com/office/drawing/2014/main" xmlns="" val="3216555299"/>
                    </a:ext>
                  </a:extLst>
                </a:gridCol>
              </a:tblGrid>
              <a:tr h="1037559">
                <a:tc>
                  <a:txBody>
                    <a:bodyPr/>
                    <a:lstStyle/>
                    <a:p>
                      <a:r>
                        <a:rPr lang="en-US" dirty="0"/>
                        <a:t>AIM</a:t>
                      </a:r>
                    </a:p>
                  </a:txBody>
                  <a:tcPr/>
                </a:tc>
                <a:tc>
                  <a:txBody>
                    <a:bodyPr/>
                    <a:lstStyle/>
                    <a:p>
                      <a:r>
                        <a:rPr lang="en-US" dirty="0"/>
                        <a:t>To derive test cases using Boundary Value Analysis Technique</a:t>
                      </a:r>
                    </a:p>
                  </a:txBody>
                  <a:tcPr/>
                </a:tc>
                <a:extLst>
                  <a:ext uri="{0D108BD9-81ED-4DB2-BD59-A6C34878D82A}">
                    <a16:rowId xmlns:a16="http://schemas.microsoft.com/office/drawing/2014/main" xmlns="" val="4262374076"/>
                  </a:ext>
                </a:extLst>
              </a:tr>
              <a:tr h="716699">
                <a:tc>
                  <a:txBody>
                    <a:bodyPr/>
                    <a:lstStyle/>
                    <a:p>
                      <a:r>
                        <a:rPr lang="en-US" dirty="0"/>
                        <a:t>PROGRAM TO TEST</a:t>
                      </a:r>
                    </a:p>
                  </a:txBody>
                  <a:tcPr/>
                </a:tc>
                <a:tc>
                  <a:txBody>
                    <a:bodyPr/>
                    <a:lstStyle/>
                    <a:p>
                      <a:r>
                        <a:rPr lang="en-US" dirty="0">
                          <a:latin typeface="Cambria" panose="02040503050406030204" pitchFamily="18" charset="0"/>
                          <a:cs typeface="Times New Roman" panose="02020603050405020304" pitchFamily="18" charset="0"/>
                        </a:rPr>
                        <a:t>Binary Search </a:t>
                      </a:r>
                      <a:endParaRPr lang="en-US" dirty="0"/>
                    </a:p>
                  </a:txBody>
                  <a:tcPr/>
                </a:tc>
                <a:extLst>
                  <a:ext uri="{0D108BD9-81ED-4DB2-BD59-A6C34878D82A}">
                    <a16:rowId xmlns:a16="http://schemas.microsoft.com/office/drawing/2014/main" xmlns="" val="3468951526"/>
                  </a:ext>
                </a:extLst>
              </a:tr>
              <a:tr h="601125">
                <a:tc>
                  <a:txBody>
                    <a:bodyPr/>
                    <a:lstStyle/>
                    <a:p>
                      <a:r>
                        <a:rPr lang="en-US" dirty="0"/>
                        <a:t>TECHNIQUE USED</a:t>
                      </a:r>
                    </a:p>
                  </a:txBody>
                  <a:tcPr/>
                </a:tc>
                <a:tc>
                  <a:txBody>
                    <a:bodyPr/>
                    <a:lstStyle/>
                    <a:p>
                      <a:r>
                        <a:rPr lang="en-US" dirty="0">
                          <a:latin typeface="Cambria" panose="02040503050406030204" pitchFamily="18" charset="0"/>
                          <a:cs typeface="Times New Roman" panose="02020603050405020304" pitchFamily="18" charset="0"/>
                        </a:rPr>
                        <a:t>Basis paths testing</a:t>
                      </a:r>
                      <a:endParaRPr lang="en-US" dirty="0"/>
                    </a:p>
                  </a:txBody>
                  <a:tcPr/>
                </a:tc>
                <a:extLst>
                  <a:ext uri="{0D108BD9-81ED-4DB2-BD59-A6C34878D82A}">
                    <a16:rowId xmlns:a16="http://schemas.microsoft.com/office/drawing/2014/main" xmlns="" val="3350336628"/>
                  </a:ext>
                </a:extLst>
              </a:tr>
              <a:tr h="601125">
                <a:tc>
                  <a:txBody>
                    <a:bodyPr/>
                    <a:lstStyle/>
                    <a:p>
                      <a:r>
                        <a:rPr lang="en-US" dirty="0"/>
                        <a:t>TYPE OF TESTING</a:t>
                      </a:r>
                    </a:p>
                  </a:txBody>
                  <a:tcPr/>
                </a:tc>
                <a:tc>
                  <a:txBody>
                    <a:bodyPr/>
                    <a:lstStyle/>
                    <a:p>
                      <a:r>
                        <a:rPr lang="en-US" dirty="0"/>
                        <a:t>White Box Testing</a:t>
                      </a:r>
                    </a:p>
                  </a:txBody>
                  <a:tcPr/>
                </a:tc>
                <a:extLst>
                  <a:ext uri="{0D108BD9-81ED-4DB2-BD59-A6C34878D82A}">
                    <a16:rowId xmlns:a16="http://schemas.microsoft.com/office/drawing/2014/main" xmlns="" val="4183265579"/>
                  </a:ext>
                </a:extLst>
              </a:tr>
            </a:tbl>
          </a:graphicData>
        </a:graphic>
      </p:graphicFrame>
    </p:spTree>
    <p:extLst>
      <p:ext uri="{BB962C8B-B14F-4D97-AF65-F5344CB8AC3E}">
        <p14:creationId xmlns:p14="http://schemas.microsoft.com/office/powerpoint/2010/main" val="363827616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just">
              <a:buNone/>
            </a:pPr>
            <a:r>
              <a:rPr lang="en-US" b="1" dirty="0"/>
              <a:t>What is Path Testing</a:t>
            </a:r>
            <a:r>
              <a:rPr lang="en-US" b="1" dirty="0" smtClean="0"/>
              <a:t>?</a:t>
            </a:r>
          </a:p>
          <a:p>
            <a:pPr marL="0" indent="0" algn="just">
              <a:buNone/>
            </a:pPr>
            <a:endParaRPr lang="en-US" b="1" dirty="0"/>
          </a:p>
          <a:p>
            <a:pPr marL="0" indent="0" algn="just">
              <a:buNone/>
            </a:pPr>
            <a:r>
              <a:rPr lang="en-US" dirty="0" smtClean="0"/>
              <a:t>Path </a:t>
            </a:r>
            <a:r>
              <a:rPr lang="en-US" dirty="0"/>
              <a:t>testing is a structural testing method that involves using the source code of a program in order to find every possible executable path. It helps to determine all faults lying within a piece of code. This method is designed to execute all or selected path through a computer program.</a:t>
            </a:r>
          </a:p>
          <a:p>
            <a:pPr algn="just"/>
            <a:endParaRPr lang="en-US" dirty="0"/>
          </a:p>
        </p:txBody>
      </p:sp>
    </p:spTree>
    <p:extLst>
      <p:ext uri="{BB962C8B-B14F-4D97-AF65-F5344CB8AC3E}">
        <p14:creationId xmlns:p14="http://schemas.microsoft.com/office/powerpoint/2010/main" val="368541277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E321AE-59CA-463B-B576-56F10C6C6CD1}"/>
              </a:ext>
            </a:extLst>
          </p:cNvPr>
          <p:cNvSpPr>
            <a:spLocks noGrp="1"/>
          </p:cNvSpPr>
          <p:nvPr>
            <p:ph type="title"/>
          </p:nvPr>
        </p:nvSpPr>
        <p:spPr>
          <a:xfrm>
            <a:off x="838200" y="230655"/>
            <a:ext cx="2147047" cy="482040"/>
          </a:xfrm>
        </p:spPr>
        <p:txBody>
          <a:bodyPr/>
          <a:lstStyle/>
          <a:p>
            <a:r>
              <a:rPr lang="en-US" sz="1800" b="1" dirty="0">
                <a:effectLst/>
                <a:latin typeface="Cambria" panose="02040503050406030204" pitchFamily="18" charset="0"/>
                <a:ea typeface="Calibri" panose="020F0502020204030204" pitchFamily="34" charset="0"/>
                <a:cs typeface="Times New Roman" panose="02020603050405020304" pitchFamily="18" charset="0"/>
              </a:rPr>
              <a:t>Basis Path Testing</a:t>
            </a:r>
            <a:endParaRPr lang="en-US" dirty="0"/>
          </a:p>
        </p:txBody>
      </p:sp>
      <p:sp>
        <p:nvSpPr>
          <p:cNvPr id="3" name="Content Placeholder 2">
            <a:extLst>
              <a:ext uri="{FF2B5EF4-FFF2-40B4-BE49-F238E27FC236}">
                <a16:creationId xmlns:a16="http://schemas.microsoft.com/office/drawing/2014/main" xmlns="" id="{4F2B858F-4A0E-4EA6-B4A0-F4353222B16B}"/>
              </a:ext>
            </a:extLst>
          </p:cNvPr>
          <p:cNvSpPr>
            <a:spLocks noGrp="1"/>
          </p:cNvSpPr>
          <p:nvPr>
            <p:ph idx="1"/>
          </p:nvPr>
        </p:nvSpPr>
        <p:spPr>
          <a:xfrm>
            <a:off x="838200" y="712694"/>
            <a:ext cx="10515600" cy="5889811"/>
          </a:xfrm>
        </p:spPr>
        <p:txBody>
          <a:bodyPr>
            <a:normAutofit/>
          </a:bodyPr>
          <a:lstStyle/>
          <a:p>
            <a:pPr marL="0" marR="0" indent="0" algn="just">
              <a:lnSpc>
                <a:spcPct val="150000"/>
              </a:lnSpc>
              <a:spcBef>
                <a:spcPts val="0"/>
              </a:spcBef>
              <a:spcAft>
                <a:spcPts val="0"/>
              </a:spcAft>
              <a:buNone/>
            </a:pPr>
            <a:r>
              <a:rPr lang="en-US" sz="2000" dirty="0">
                <a:effectLst/>
                <a:latin typeface="Cambria" panose="02040503050406030204" pitchFamily="18" charset="0"/>
                <a:ea typeface="Calibri" panose="020F0502020204030204" pitchFamily="34" charset="0"/>
                <a:cs typeface="Times New Roman" panose="02020603050405020304" pitchFamily="18" charset="0"/>
              </a:rPr>
              <a:t>Basis path testing is a form of Structural testing (White Box testing). The method devised by McCabe to carry out basis path testing has four steps. These are:</a:t>
            </a:r>
          </a:p>
          <a:p>
            <a:pPr marL="0" marR="0" indent="0" algn="just">
              <a:lnSpc>
                <a:spcPct val="150000"/>
              </a:lnSpc>
              <a:spcBef>
                <a:spcPts val="0"/>
              </a:spcBef>
              <a:spcAft>
                <a:spcPts val="0"/>
              </a:spcAft>
              <a:buNone/>
            </a:pPr>
            <a:r>
              <a:rPr lang="en-US" sz="2000" dirty="0" smtClean="0">
                <a:effectLst/>
                <a:latin typeface="Cambria" panose="02040503050406030204" pitchFamily="18" charset="0"/>
                <a:ea typeface="Calibri" panose="020F0502020204030204" pitchFamily="34" charset="0"/>
                <a:cs typeface="Times New Roman" panose="02020603050405020304" pitchFamily="18" charset="0"/>
              </a:rPr>
              <a:t>1. Draw </a:t>
            </a:r>
            <a:r>
              <a:rPr lang="en-US" sz="2000" dirty="0">
                <a:effectLst/>
                <a:latin typeface="Cambria" panose="02040503050406030204" pitchFamily="18" charset="0"/>
                <a:ea typeface="Calibri" panose="020F0502020204030204" pitchFamily="34" charset="0"/>
                <a:cs typeface="Times New Roman" panose="02020603050405020304" pitchFamily="18" charset="0"/>
              </a:rPr>
              <a:t>the program graph.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pPr>
            <a:r>
              <a:rPr lang="en-US" sz="2000" dirty="0">
                <a:effectLst/>
                <a:latin typeface="Cambria" panose="02040503050406030204" pitchFamily="18" charset="0"/>
                <a:ea typeface="Calibri" panose="020F0502020204030204" pitchFamily="34" charset="0"/>
                <a:cs typeface="Times New Roman" panose="02020603050405020304" pitchFamily="18" charset="0"/>
              </a:rPr>
              <a:t>2. Calculate the cyclomatic complexity.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pPr>
            <a:r>
              <a:rPr lang="en-US" sz="2000" dirty="0">
                <a:effectLst/>
                <a:latin typeface="Cambria" panose="02040503050406030204" pitchFamily="18" charset="0"/>
                <a:ea typeface="Calibri" panose="020F0502020204030204" pitchFamily="34" charset="0"/>
                <a:cs typeface="Times New Roman" panose="02020603050405020304" pitchFamily="18" charset="0"/>
              </a:rPr>
              <a:t>3. Select a basis set of paths.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r>
              <a:rPr lang="en-US" sz="2000" dirty="0">
                <a:effectLst/>
                <a:latin typeface="Cambria" panose="02040503050406030204" pitchFamily="18" charset="0"/>
                <a:ea typeface="Calibri" panose="020F0502020204030204" pitchFamily="34" charset="0"/>
                <a:cs typeface="Times New Roman" panose="02020603050405020304" pitchFamily="18" charset="0"/>
              </a:rPr>
              <a:t>4. Generate test cases for each of these </a:t>
            </a:r>
            <a:r>
              <a:rPr lang="en-US" sz="2000" dirty="0" smtClean="0">
                <a:effectLst/>
                <a:latin typeface="Cambria" panose="02040503050406030204" pitchFamily="18" charset="0"/>
                <a:ea typeface="Calibri" panose="020F0502020204030204" pitchFamily="34" charset="0"/>
                <a:cs typeface="Times New Roman" panose="02020603050405020304" pitchFamily="18" charset="0"/>
              </a:rPr>
              <a:t>paths</a:t>
            </a:r>
          </a:p>
          <a:p>
            <a:pPr marL="0" indent="0" algn="just">
              <a:buNone/>
            </a:pPr>
            <a:r>
              <a:rPr lang="en-US" sz="2000" dirty="0" err="1" smtClean="0"/>
              <a:t>Cyclomatic</a:t>
            </a:r>
            <a:r>
              <a:rPr lang="en-US" sz="2000" dirty="0" smtClean="0"/>
              <a:t> </a:t>
            </a:r>
            <a:r>
              <a:rPr lang="en-US" sz="2000" dirty="0"/>
              <a:t>complexity is a source code complexity measurement that is being correlated to a number of coding errors. It is calculated by developing a Control Flow Graph of the code that measures the number of linearly-independent paths through a program module</a:t>
            </a:r>
            <a:r>
              <a:rPr lang="en-US" sz="2000" dirty="0" smtClean="0"/>
              <a:t>.</a:t>
            </a:r>
          </a:p>
          <a:p>
            <a:pPr marL="0" indent="0" algn="just">
              <a:buNone/>
            </a:pPr>
            <a:endParaRPr lang="en-US" sz="2000" dirty="0" smtClean="0"/>
          </a:p>
          <a:p>
            <a:pPr marL="0" indent="0" algn="just">
              <a:buNone/>
            </a:pPr>
            <a:endParaRPr lang="en-US" sz="2000" dirty="0" smtClean="0"/>
          </a:p>
          <a:p>
            <a:pPr marL="0" indent="0" algn="just">
              <a:buNone/>
            </a:pPr>
            <a:endParaRPr lang="en-US" sz="2000" dirty="0"/>
          </a:p>
          <a:p>
            <a:pPr marL="0" indent="0" algn="just">
              <a:buNone/>
            </a:pPr>
            <a:endParaRPr lang="en-US" sz="2000" dirty="0"/>
          </a:p>
        </p:txBody>
      </p:sp>
      <p:pic>
        <p:nvPicPr>
          <p:cNvPr id="4" name="Picture 3"/>
          <p:cNvPicPr>
            <a:picLocks noChangeAspect="1"/>
          </p:cNvPicPr>
          <p:nvPr/>
        </p:nvPicPr>
        <p:blipFill rotWithShape="1">
          <a:blip r:embed="rId2"/>
          <a:srcRect l="16998" t="23530" r="32051" b="57352"/>
          <a:stretch/>
        </p:blipFill>
        <p:spPr>
          <a:xfrm>
            <a:off x="1021977" y="4814047"/>
            <a:ext cx="9789458" cy="1788459"/>
          </a:xfrm>
          <a:prstGeom prst="rect">
            <a:avLst/>
          </a:prstGeom>
        </p:spPr>
      </p:pic>
    </p:spTree>
    <p:extLst>
      <p:ext uri="{BB962C8B-B14F-4D97-AF65-F5344CB8AC3E}">
        <p14:creationId xmlns:p14="http://schemas.microsoft.com/office/powerpoint/2010/main" val="242164763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5132294" cy="374463"/>
          </a:xfrm>
        </p:spPr>
        <p:txBody>
          <a:bodyPr>
            <a:normAutofit/>
          </a:bodyPr>
          <a:lstStyle/>
          <a:p>
            <a:r>
              <a:rPr lang="en-US" sz="2000" b="1" dirty="0" smtClean="0"/>
              <a:t>Lab Exercise Complete </a:t>
            </a:r>
            <a:r>
              <a:rPr lang="en-US" sz="2000" b="1" dirty="0" smtClean="0"/>
              <a:t>Binary Search program</a:t>
            </a:r>
            <a:endParaRPr lang="en-US" sz="2000" b="1" dirty="0"/>
          </a:p>
        </p:txBody>
      </p:sp>
      <p:sp>
        <p:nvSpPr>
          <p:cNvPr id="3" name="Content Placeholder 2"/>
          <p:cNvSpPr>
            <a:spLocks noGrp="1"/>
          </p:cNvSpPr>
          <p:nvPr>
            <p:ph idx="1"/>
          </p:nvPr>
        </p:nvSpPr>
        <p:spPr>
          <a:xfrm>
            <a:off x="838200" y="510988"/>
            <a:ext cx="10515600" cy="5665975"/>
          </a:xfrm>
        </p:spPr>
        <p:txBody>
          <a:bodyPr>
            <a:normAutofit fontScale="77500" lnSpcReduction="20000"/>
          </a:bodyPr>
          <a:lstStyle/>
          <a:p>
            <a:pPr marL="0" indent="0">
              <a:buNone/>
            </a:pPr>
            <a:r>
              <a:rPr lang="en-US" dirty="0" err="1" smtClean="0"/>
              <a:t>int</a:t>
            </a:r>
            <a:r>
              <a:rPr lang="en-US" dirty="0" smtClean="0"/>
              <a:t> </a:t>
            </a:r>
            <a:r>
              <a:rPr lang="en-US" dirty="0" err="1" smtClean="0"/>
              <a:t>binsrc</a:t>
            </a:r>
            <a:r>
              <a:rPr lang="en-US" dirty="0" smtClean="0"/>
              <a:t>(</a:t>
            </a:r>
            <a:r>
              <a:rPr lang="en-US" dirty="0" err="1" smtClean="0"/>
              <a:t>int</a:t>
            </a:r>
            <a:r>
              <a:rPr lang="en-US" dirty="0" smtClean="0"/>
              <a:t> x[],</a:t>
            </a:r>
            <a:r>
              <a:rPr lang="en-US" dirty="0" err="1" smtClean="0"/>
              <a:t>int</a:t>
            </a:r>
            <a:r>
              <a:rPr lang="en-US" dirty="0" smtClean="0"/>
              <a:t> low, </a:t>
            </a:r>
            <a:r>
              <a:rPr lang="en-US" dirty="0" err="1" smtClean="0"/>
              <a:t>int</a:t>
            </a:r>
            <a:r>
              <a:rPr lang="en-US" dirty="0" smtClean="0"/>
              <a:t> high, </a:t>
            </a:r>
            <a:r>
              <a:rPr lang="en-US" dirty="0" err="1" smtClean="0"/>
              <a:t>int</a:t>
            </a:r>
            <a:r>
              <a:rPr lang="en-US" dirty="0" smtClean="0"/>
              <a:t> key)  </a:t>
            </a:r>
          </a:p>
          <a:p>
            <a:pPr marL="0" indent="0">
              <a:buNone/>
            </a:pPr>
            <a:r>
              <a:rPr lang="en-US" dirty="0" smtClean="0"/>
              <a:t>{</a:t>
            </a:r>
            <a:endParaRPr lang="en-US" dirty="0"/>
          </a:p>
          <a:p>
            <a:pPr marL="0" indent="0">
              <a:buNone/>
            </a:pPr>
            <a:r>
              <a:rPr lang="en-US" dirty="0" err="1"/>
              <a:t>int</a:t>
            </a:r>
            <a:r>
              <a:rPr lang="en-US" dirty="0"/>
              <a:t> mid;				1</a:t>
            </a:r>
          </a:p>
          <a:p>
            <a:pPr marL="0" indent="0">
              <a:buNone/>
            </a:pPr>
            <a:r>
              <a:rPr lang="en-US" dirty="0"/>
              <a:t>while(low&lt;=high) 		</a:t>
            </a:r>
            <a:r>
              <a:rPr lang="en-US" dirty="0" smtClean="0"/>
              <a:t>2</a:t>
            </a:r>
            <a:endParaRPr lang="en-US" dirty="0"/>
          </a:p>
          <a:p>
            <a:pPr marL="0" indent="0">
              <a:buNone/>
            </a:pPr>
            <a:r>
              <a:rPr lang="en-US" dirty="0"/>
              <a:t>{</a:t>
            </a:r>
          </a:p>
          <a:p>
            <a:pPr marL="0" indent="0">
              <a:buNone/>
            </a:pPr>
            <a:r>
              <a:rPr lang="en-US" dirty="0"/>
              <a:t>	mid=(</a:t>
            </a:r>
            <a:r>
              <a:rPr lang="en-US" dirty="0" err="1"/>
              <a:t>low+high</a:t>
            </a:r>
            <a:r>
              <a:rPr lang="en-US" dirty="0"/>
              <a:t>)/2;</a:t>
            </a:r>
          </a:p>
          <a:p>
            <a:pPr marL="0" indent="0">
              <a:buNone/>
            </a:pPr>
            <a:r>
              <a:rPr lang="en-US" dirty="0"/>
              <a:t>	if(x[mid]==key) 		3</a:t>
            </a:r>
          </a:p>
          <a:p>
            <a:pPr marL="0" indent="0">
              <a:buNone/>
            </a:pPr>
            <a:r>
              <a:rPr lang="en-US" dirty="0"/>
              <a:t>		return mid; 	</a:t>
            </a:r>
            <a:r>
              <a:rPr lang="en-US" dirty="0" smtClean="0"/>
              <a:t>8</a:t>
            </a:r>
            <a:endParaRPr lang="en-US" dirty="0"/>
          </a:p>
          <a:p>
            <a:pPr marL="0" indent="0">
              <a:buNone/>
            </a:pPr>
            <a:r>
              <a:rPr lang="en-US" dirty="0"/>
              <a:t>	if(x[mid]&lt;key) 	    	4</a:t>
            </a:r>
          </a:p>
          <a:p>
            <a:pPr marL="0" indent="0">
              <a:buNone/>
            </a:pPr>
            <a:r>
              <a:rPr lang="en-US" dirty="0"/>
              <a:t>		low=mid+1;      	5</a:t>
            </a:r>
          </a:p>
          <a:p>
            <a:pPr marL="0" indent="0">
              <a:buNone/>
            </a:pPr>
            <a:r>
              <a:rPr lang="en-US" dirty="0"/>
              <a:t>	else</a:t>
            </a:r>
          </a:p>
          <a:p>
            <a:pPr marL="0" indent="0">
              <a:buNone/>
            </a:pPr>
            <a:r>
              <a:rPr lang="en-US" dirty="0"/>
              <a:t>high=mid-1;         	</a:t>
            </a:r>
            <a:r>
              <a:rPr lang="en-US" dirty="0" smtClean="0"/>
              <a:t>              6</a:t>
            </a:r>
            <a:r>
              <a:rPr lang="en-US" dirty="0"/>
              <a:t>	 </a:t>
            </a:r>
          </a:p>
          <a:p>
            <a:pPr marL="0" indent="0">
              <a:buNone/>
            </a:pPr>
            <a:r>
              <a:rPr lang="en-US" dirty="0"/>
              <a:t>} 			</a:t>
            </a:r>
            <a:r>
              <a:rPr lang="en-US" dirty="0" smtClean="0"/>
              <a:t>              7</a:t>
            </a:r>
            <a:endParaRPr lang="en-US" dirty="0"/>
          </a:p>
          <a:p>
            <a:pPr marL="0" indent="0">
              <a:buNone/>
            </a:pPr>
            <a:r>
              <a:rPr lang="en-US" dirty="0"/>
              <a:t>return -1; 			</a:t>
            </a:r>
            <a:r>
              <a:rPr lang="en-US" dirty="0" smtClean="0"/>
              <a:t>8</a:t>
            </a:r>
            <a:endParaRPr lang="en-US" dirty="0"/>
          </a:p>
          <a:p>
            <a:pPr marL="0" indent="0">
              <a:buNone/>
            </a:pPr>
            <a:r>
              <a:rPr lang="en-US" dirty="0"/>
              <a:t>}			            	9</a:t>
            </a:r>
          </a:p>
          <a:p>
            <a:pPr marL="0" indent="0">
              <a:buNone/>
            </a:pPr>
            <a:endParaRPr lang="en-US" dirty="0"/>
          </a:p>
        </p:txBody>
      </p:sp>
    </p:spTree>
    <p:extLst>
      <p:ext uri="{BB962C8B-B14F-4D97-AF65-F5344CB8AC3E}">
        <p14:creationId xmlns:p14="http://schemas.microsoft.com/office/powerpoint/2010/main" val="21303947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37F6537AA0A7E4FB2C38EB1175C69AB" ma:contentTypeVersion="5" ma:contentTypeDescription="Create a new document." ma:contentTypeScope="" ma:versionID="3aca5b5bc61b213827f26f4e72837e32">
  <xsd:schema xmlns:xsd="http://www.w3.org/2001/XMLSchema" xmlns:xs="http://www.w3.org/2001/XMLSchema" xmlns:p="http://schemas.microsoft.com/office/2006/metadata/properties" xmlns:ns2="d07569d5-d4a2-4863-9345-cf808bb4c23d" targetNamespace="http://schemas.microsoft.com/office/2006/metadata/properties" ma:root="true" ma:fieldsID="c012c216b3d3f33e53feb69be89be3ce" ns2:_="">
    <xsd:import namespace="d07569d5-d4a2-4863-9345-cf808bb4c23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7569d5-d4a2-4863-9345-cf808bb4c2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D39B386-770F-4D84-8697-A8EAB9E3DDB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A27E7C0-A0B2-4C85-97E2-F206B9DD03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7569d5-d4a2-4863-9345-cf808bb4c23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D385596-87BF-4842-820D-C710C73627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884</TotalTime>
  <Words>6378</Words>
  <Application>Microsoft Office PowerPoint</Application>
  <PresentationFormat>Widescreen</PresentationFormat>
  <Paragraphs>1591</Paragraphs>
  <Slides>113</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113</vt:i4>
      </vt:variant>
    </vt:vector>
  </HeadingPairs>
  <TitlesOfParts>
    <vt:vector size="124" baseType="lpstr">
      <vt:lpstr>Arial</vt:lpstr>
      <vt:lpstr>Calibri</vt:lpstr>
      <vt:lpstr>Calibri Light</vt:lpstr>
      <vt:lpstr>Cambria</vt:lpstr>
      <vt:lpstr>Courier New</vt:lpstr>
      <vt:lpstr>Georgia</vt:lpstr>
      <vt:lpstr>Times New Roman</vt:lpstr>
      <vt:lpstr>Wingdings</vt:lpstr>
      <vt:lpstr>Wingdings 2</vt:lpstr>
      <vt:lpstr>Office Theme</vt:lpstr>
      <vt:lpstr>Visio</vt:lpstr>
      <vt:lpstr>MODULE-2</vt:lpstr>
      <vt:lpstr>BOUNDARY VALUE ANALYSIS (BVA) TESTING</vt:lpstr>
      <vt:lpstr>PowerPoint Presentation</vt:lpstr>
      <vt:lpstr>PowerPoint Presentation</vt:lpstr>
      <vt:lpstr>Boundary Value Testing</vt:lpstr>
      <vt:lpstr>Boundary Value Analysis</vt:lpstr>
      <vt:lpstr>PowerPoint Presentation</vt:lpstr>
      <vt:lpstr>Cont.,</vt:lpstr>
      <vt:lpstr>PowerPoint Presentation</vt:lpstr>
      <vt:lpstr>Cont.,</vt:lpstr>
      <vt:lpstr>1) Example on Boundary Value Analysis Test Case Design Technique:  Assume, we have to test a field which accepts Age 18 – 56 </vt:lpstr>
      <vt:lpstr>PowerPoint Presentation</vt:lpstr>
      <vt:lpstr>Example 2: Assume we have to test a text field (Name) which accepts the length between 6-12 characters. </vt:lpstr>
      <vt:lpstr>EXAMPLE 3 Design boundary value test cases for a Pizza delivery app. Pizza values 1 to 10 is considered valid. A ORDER SUCCESS message is shown. While value 11 to 99 are considered invalid for order and an ERROR message will appear, "Only 10 Pizza can be ordered"</vt:lpstr>
      <vt:lpstr>EQUIVALENCE PARTITIONING TESTING METHOD</vt:lpstr>
      <vt:lpstr> Contents </vt:lpstr>
      <vt:lpstr>Equivalence class  Testing</vt:lpstr>
      <vt:lpstr>PowerPoint Presentation</vt:lpstr>
      <vt:lpstr>Equivalence class Testing</vt:lpstr>
      <vt:lpstr>Weak Normal Equivalence class Testing</vt:lpstr>
      <vt:lpstr> Weak Normal Equivalence class test cases</vt:lpstr>
      <vt:lpstr>Strong Normal Equivalence testing</vt:lpstr>
      <vt:lpstr> Strong Normal Equivalence class test cases</vt:lpstr>
      <vt:lpstr>Weak Robust Equivalence  class Testing</vt:lpstr>
      <vt:lpstr>Strong Robust Equivalence Testing</vt:lpstr>
      <vt:lpstr> Strong robust Equivalence class test cases</vt:lpstr>
      <vt:lpstr>Equivalence class Test Cases for Triangle problem</vt:lpstr>
      <vt:lpstr>PowerPoint Presentation</vt:lpstr>
      <vt:lpstr>PowerPoint Presentation</vt:lpstr>
      <vt:lpstr>Example-1: Let us consider an example of any college admission process. There is college that gives admissions to students based upon their percentage. </vt:lpstr>
      <vt:lpstr>Example 2: Let us consider an example of an online shopping site. In this site, each of products has specific product ID and product name. We can search for product either by using name of product or by product ID. Here, we consider search field that accepts only valid product ID or product name.</vt:lpstr>
      <vt:lpstr>PowerPoint Presentation</vt:lpstr>
      <vt:lpstr> Decision Table</vt:lpstr>
      <vt:lpstr>PowerPoint Presentation</vt:lpstr>
      <vt:lpstr>PowerPoint Presentation</vt:lpstr>
      <vt:lpstr>Example 2: How to make Decision Table for Upload Screen Now consider a dialogue box which will ask the user to upload photo with certain conditions like –</vt:lpstr>
      <vt:lpstr>PowerPoint Presentation</vt:lpstr>
      <vt:lpstr>LAB EXERCISES</vt:lpstr>
      <vt:lpstr>PowerPoint Presentation</vt:lpstr>
      <vt:lpstr>PowerPoint Presentation</vt:lpstr>
      <vt:lpstr>TEST REPORT</vt:lpstr>
      <vt:lpstr>PowerPoint Presentation</vt:lpstr>
      <vt:lpstr>PowerPoint Presentation</vt:lpstr>
      <vt:lpstr>PowerPoint Presentation</vt:lpstr>
      <vt:lpstr>TEST REPORT</vt:lpstr>
      <vt:lpstr>PowerPoint Presentation</vt:lpstr>
      <vt:lpstr>PowerPoint Presentation</vt:lpstr>
      <vt:lpstr>PowerPoint Presentation</vt:lpstr>
      <vt:lpstr>TEST REPORT</vt:lpstr>
      <vt:lpstr>PowerPoint Presentation</vt:lpstr>
      <vt:lpstr>PowerPoint Presentation</vt:lpstr>
      <vt:lpstr>PowerPoint Presentation</vt:lpstr>
      <vt:lpstr>PowerPoint Presentation</vt:lpstr>
      <vt:lpstr>TEST REPORT</vt:lpstr>
      <vt:lpstr>PowerPoint Presentation</vt:lpstr>
      <vt:lpstr>PowerPoint Presentation</vt:lpstr>
      <vt:lpstr>PowerPoint Presentation</vt:lpstr>
      <vt:lpstr>TEST REPORT</vt:lpstr>
      <vt:lpstr>PowerPoint Presentation</vt:lpstr>
      <vt:lpstr>Decision Table for Commission Problem</vt:lpstr>
      <vt:lpstr>Decision Table Test Cases</vt:lpstr>
      <vt:lpstr>PowerPoint Presentation</vt:lpstr>
      <vt:lpstr>EXERCISE-3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Decision Table for Nextdate problem </vt:lpstr>
      <vt:lpstr>PowerPoint Presentation</vt:lpstr>
      <vt:lpstr>DECISION TABLE TEST CASES</vt:lpstr>
      <vt:lpstr>LAB EXERCISES ON WHITE BOX TESTING</vt:lpstr>
      <vt:lpstr>Introduction to White box testing</vt:lpstr>
      <vt:lpstr>Advantages of White Box Testing:</vt:lpstr>
      <vt:lpstr>Disadvantages of White Box Testing: </vt:lpstr>
      <vt:lpstr>Levels applicable to:</vt:lpstr>
      <vt:lpstr>Static Testing</vt:lpstr>
      <vt:lpstr>PowerPoint Presentation</vt:lpstr>
      <vt:lpstr>Static Testing by humans</vt:lpstr>
      <vt:lpstr>Desk checking of the code </vt:lpstr>
      <vt:lpstr>Code walkthrough</vt:lpstr>
      <vt:lpstr>Code Review</vt:lpstr>
      <vt:lpstr>Code Inspection</vt:lpstr>
      <vt:lpstr>Static Testing by Tools</vt:lpstr>
      <vt:lpstr>PowerPoint Presentation</vt:lpstr>
      <vt:lpstr>PowerPoint Presentation</vt:lpstr>
      <vt:lpstr>PowerPoint Presentation</vt:lpstr>
      <vt:lpstr>Basis Path Testing</vt:lpstr>
      <vt:lpstr>Lab Exercise Complete Binary Search program</vt:lpstr>
      <vt:lpstr>PowerPoint Presentation</vt:lpstr>
      <vt:lpstr>PowerPoint Presentation</vt:lpstr>
      <vt:lpstr>PowerPoint Presentation</vt:lpstr>
      <vt:lpstr>DERIVING TEST CASES USING BASIS PATH TESTING The last step is to devise test cases for the basis paths. TEST CASES</vt:lpstr>
      <vt:lpstr>PowerPoint Presentation</vt:lpstr>
      <vt:lpstr>PowerPoint Presentation</vt:lpstr>
      <vt:lpstr>Calculate the cyclomatic complexity.</vt:lpstr>
      <vt:lpstr>BASIS PATHS TEST CASES</vt:lpstr>
      <vt:lpstr>Design, develop, code and run the program in any suitable language to implement a PRIME NUMBER CHECKING procedure, making suitable assumptions. Determine the basis paths and using them derive different test cases, execute these test cases and discuss the test results. </vt:lpstr>
      <vt:lpstr>PowerPoint Presentation</vt:lpstr>
      <vt:lpstr>PowerPoint Presentation</vt:lpstr>
      <vt:lpstr>PowerPoint Presentation</vt:lpstr>
      <vt:lpstr>BASIS PATHS</vt:lpstr>
      <vt:lpstr>BASIS PATH TEST CASES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Raghavendra Devadas</dc:creator>
  <cp:lastModifiedBy>Windows User</cp:lastModifiedBy>
  <cp:revision>45</cp:revision>
  <dcterms:created xsi:type="dcterms:W3CDTF">2021-01-30T13:24:26Z</dcterms:created>
  <dcterms:modified xsi:type="dcterms:W3CDTF">2022-08-26T10:48:31Z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0x010100537F6537AA0A7E4FB2C38EB1175C69AB</vt:lpwstr>
  </property>
</Properties>
</file>